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6" r:id="rId2"/>
    <p:sldId id="271" r:id="rId3"/>
    <p:sldId id="280" r:id="rId4"/>
    <p:sldId id="275" r:id="rId5"/>
    <p:sldId id="276" r:id="rId6"/>
    <p:sldId id="278" r:id="rId7"/>
    <p:sldId id="279" r:id="rId8"/>
    <p:sldId id="277" r:id="rId9"/>
    <p:sldId id="272" r:id="rId10"/>
    <p:sldId id="281" r:id="rId11"/>
    <p:sldId id="282" r:id="rId12"/>
    <p:sldId id="273" r:id="rId13"/>
    <p:sldId id="284" r:id="rId14"/>
    <p:sldId id="285" r:id="rId15"/>
    <p:sldId id="283" r:id="rId16"/>
  </p:sldIdLst>
  <p:sldSz cx="12192000" cy="6858000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754F"/>
    <a:srgbClr val="923D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944"/>
    <p:restoredTop sz="94740"/>
  </p:normalViewPr>
  <p:slideViewPr>
    <p:cSldViewPr snapToGrid="0" snapToObjects="1">
      <p:cViewPr varScale="1">
        <p:scale>
          <a:sx n="114" d="100"/>
          <a:sy n="114" d="100"/>
        </p:scale>
        <p:origin x="168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9" d="100"/>
          <a:sy n="99" d="100"/>
        </p:scale>
        <p:origin x="3064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1B613A-EFF1-404F-BEE8-EFAE84A4E5E2}" type="datetimeFigureOut">
              <a:rPr lang="en-US" smtClean="0"/>
              <a:t>2/4/19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0263B3-2E28-5740-9C58-1576E2307D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705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4.png>
</file>

<file path=ppt/media/image6.tif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0847EA-AC25-3D4E-89E1-FD3F6A9702B6}" type="datetimeFigureOut">
              <a:rPr lang="en-US" smtClean="0"/>
              <a:t>2/4/19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EC4948-0B79-D842-B740-510D192983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233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2FB7A-F12B-CD4D-8559-650F4868E9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8CBB88-B56E-EA42-A61B-D3AB7F012C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9696A1-F8B2-954E-A5DA-2331840D0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2/4/19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37D1E7E-83ED-BD4B-A5AF-D8AC09D68B8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54462" y="6283599"/>
            <a:ext cx="4230446" cy="437876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C0CB5C-B84A-514A-A5A0-C5AC9E73E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574622-2C96-C042-83BF-1A7260421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7746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D0108-3981-1549-A4CB-4D0FE6FDB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E5A093-2AD2-9349-B50A-B7B88209B5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F4A06B-5DBB-424F-86C1-EE1F0C6A2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13209C-1F52-C646-8EE1-58E8EB857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2EF7B-DC76-6F4E-8772-BDFDBF4B2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102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0C42BC-E1BF-794A-BEEC-4371176362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FC45AD-B77B-694D-92CA-D4FA914DE8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149C7-B7AF-EE43-98CF-1D7CBDC4C5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E26FA7-F97E-754E-B4CA-D37F6E57F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E1139-0060-E346-9F3F-28F3A5272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4833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803A6-7D46-8F41-8AFA-F2DCEB5BC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B9CE8-C78D-C445-BCD6-A816A89CE0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8F461B-9225-E941-B67E-F1CFC15D2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F1779-EEC5-F146-A237-56494528F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DDC0FB-2EE9-7F42-B0DF-CFF627C92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390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6AC19-07B6-0644-A04B-3160E5287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B01923-58A4-F843-9053-52A8CD139D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87314D-7828-F741-9D95-55EC91A61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2D0851-13E6-424D-9C2E-1FAE4644C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0D49C9-EC39-7F42-A3C5-326D1EF2D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852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A3E1F-D8B9-BF42-8A66-0B4BB621D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FF2411-0A6B-CE40-888E-DF6851057E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D581-7115-1543-BEFA-9BDA990CC5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2641F9-C3D3-084B-B988-17CA1EABF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D4858C-8C04-8743-B0F9-F00677985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361CAC-0734-F24D-9D05-BAA72489F4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799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E1E6B-81D0-B64C-A830-30B6E4083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B405A4-EAA4-5447-AAB9-39AC9B0B5F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6A46CB-5940-1340-AE42-99C42BBA88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ABB1F0-6F50-BD42-93D9-BCBB5339B2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6D6CE6-9799-C543-AE82-CE9E9ED9B5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5E3C5AE-6923-5E44-AA54-47980E129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AFB1E3-6828-E94D-AAA8-F7B624493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1DD239-2AB5-E34B-9A56-32C9F61E1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6982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D57B6-4625-2149-BB04-012454937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67FAF0-5A46-1542-A59B-4155824CA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61CD37-7AB8-114F-B8A6-411954022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4264D7-8895-EE45-9658-C5FF8F42D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307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8BB7FA-2258-C64B-9A1D-816834763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2/4/19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7C2AD0-8E67-9E4C-A046-98757BA7A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EE54A-96EF-5D44-ABA5-5EDA7C0F2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3814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CAFB7-F9F1-984C-8249-31FF41D0C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B2E12F-F459-C348-A8E3-36E8F0A40A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99425A-00AD-904F-AB89-EDD4C258B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3D3BF2-FBC9-5649-9190-E1C778FEB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4A4D89-3A9B-2B45-87F5-3F6907135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77A05E-3521-3141-96F8-AC86CB2FD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050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9E5D8-D804-C44E-9873-BF2EF3C22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E226E2-A399-FD45-ACF1-DBE31FCC28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132876-E772-7942-AF60-F9248CEB99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E69457-B63D-0B4C-BD6B-44AC10E73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295ED-3BAF-1140-8495-3D368771D6B1}" type="datetimeFigureOut">
              <a:rPr lang="en-US" smtClean="0"/>
              <a:t>2/4/19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8CAADF-CF61-2C42-B5B5-FB24616F2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966FA6-0481-E74C-B020-CE2EC5AD4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498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D2DEF36-CDDB-4C49-A6CD-A99D898F9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4B4B30-356C-9846-B509-AC7C68F5C2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1B3BF9-B9A0-8240-889B-D82F503CEA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295ED-3BAF-1140-8495-3D368771D6B1}" type="datetimeFigureOut">
              <a:rPr lang="en-US" smtClean="0"/>
              <a:t>2/4/19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B03E69-EC06-8B44-9E5D-DAAB988B58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6A4C2-258B-1E46-850A-BA76C2CB7B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545B8-38BF-F141-8E23-EAB74A45CCE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606D4DA-1395-A54D-AB1D-F496808E6208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7854462" y="6283599"/>
            <a:ext cx="4230446" cy="437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880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4A5C5-CE37-5241-A9FF-85F98EF1E9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>
            <a:normAutofit/>
          </a:bodyPr>
          <a:lstStyle/>
          <a:p>
            <a:pPr algn="l"/>
            <a:r>
              <a:rPr lang="en-US" b="1" dirty="0"/>
              <a:t>Getting a grip on recursion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F75859-F09F-414F-8571-4D3854CD3C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489316"/>
          </a:xfrm>
        </p:spPr>
        <p:txBody>
          <a:bodyPr>
            <a:noAutofit/>
          </a:bodyPr>
          <a:lstStyle/>
          <a:p>
            <a:pPr algn="l"/>
            <a:r>
              <a:rPr lang="en-US" dirty="0"/>
              <a:t>“To understand recursion, one must first understand recursion”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9D37F11-0EC0-C645-ADE9-CE8BFDF0B2D4}"/>
              </a:ext>
            </a:extLst>
          </p:cNvPr>
          <p:cNvSpPr/>
          <p:nvPr/>
        </p:nvSpPr>
        <p:spPr>
          <a:xfrm>
            <a:off x="1524000" y="4183429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Terence Parr</a:t>
            </a:r>
          </a:p>
          <a:p>
            <a:r>
              <a:rPr lang="en-US" dirty="0"/>
              <a:t>MSDS program</a:t>
            </a:r>
            <a:br>
              <a:rPr lang="en-US" dirty="0"/>
            </a:br>
            <a:r>
              <a:rPr lang="en-US" b="1" dirty="0"/>
              <a:t>University of San Francisco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3661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84FC6-472C-D643-90CD-16A8958CDF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224098" cy="1325563"/>
          </a:xfrm>
        </p:spPr>
        <p:txBody>
          <a:bodyPr/>
          <a:lstStyle/>
          <a:p>
            <a:r>
              <a:rPr lang="en-US" dirty="0"/>
              <a:t>Recursion at its finest: Divide and conquer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48C50-7DEF-D648-9F6B-E1AFFAC2CA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The big idea: break a big problem down into smaller subproblems via recursion until subproblems are so small we can solve in constant time; then, merge partial results in linear time as you climb back up the recursive calls</a:t>
            </a:r>
          </a:p>
          <a:p>
            <a:r>
              <a:rPr lang="en-US" dirty="0"/>
              <a:t>Examples: merge sort, quick sort, decision tree construction</a:t>
            </a:r>
          </a:p>
          <a:p>
            <a:r>
              <a:rPr lang="en-US" dirty="0"/>
              <a:t>Recursion is easiest way to describe algorithms that break problems into multiple subproblems</a:t>
            </a:r>
          </a:p>
          <a:p>
            <a:r>
              <a:rPr lang="en-US" dirty="0"/>
              <a:t>In contrast, algorithms that use a single recursive call are easy to convert to loops, and loops are usually more </a:t>
            </a:r>
            <a:r>
              <a:rPr lang="en-US" dirty="0" err="1"/>
              <a:t>efficent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51418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FAEDE-E961-2E4D-B9C8-7D3105342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nature of divide and conquer </a:t>
            </a:r>
            <a:r>
              <a:rPr lang="en-US" dirty="0" err="1"/>
              <a:t>alg’s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B2F0A0-6C6B-AB4A-AEBA-18697594EF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Divide and conquer algorithms make 2 or more recursive calls where each subproblem is a </a:t>
            </a:r>
            <a:r>
              <a:rPr lang="en-US" b="1" dirty="0"/>
              <a:t>fraction</a:t>
            </a:r>
            <a:r>
              <a:rPr lang="en-US" dirty="0"/>
              <a:t> of the size of the currently active problem</a:t>
            </a:r>
          </a:p>
          <a:p>
            <a:r>
              <a:rPr lang="en-US" dirty="0"/>
              <a:t>(Binary search splits problem in half each step but it descends into just one half with one recursive call not two and it doesn’t merge results; technically, not divide and conquer…just divide)</a:t>
            </a:r>
          </a:p>
          <a:p>
            <a:r>
              <a:rPr lang="en-US" dirty="0"/>
              <a:t>The cost of any recursive algorithms depends on:</a:t>
            </a:r>
          </a:p>
          <a:p>
            <a:pPr lvl="1"/>
            <a:r>
              <a:rPr lang="en-US" dirty="0"/>
              <a:t>the number of recursive subproblem calls per active region</a:t>
            </a:r>
          </a:p>
          <a:p>
            <a:pPr lvl="1"/>
            <a:r>
              <a:rPr lang="en-US" dirty="0"/>
              <a:t>the size of the subproblems; for example, n-1 or n/2 for active size n?</a:t>
            </a:r>
          </a:p>
          <a:p>
            <a:pPr lvl="1"/>
            <a:r>
              <a:rPr lang="en-US" dirty="0"/>
              <a:t>the work required for each active region</a:t>
            </a:r>
          </a:p>
        </p:txBody>
      </p:sp>
    </p:spTree>
    <p:extLst>
      <p:ext uri="{BB962C8B-B14F-4D97-AF65-F5344CB8AC3E}">
        <p14:creationId xmlns:p14="http://schemas.microsoft.com/office/powerpoint/2010/main" val="10786449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2B43F-E421-2E4B-ADC9-EC2ABF80A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Example:Merge</a:t>
            </a:r>
            <a:r>
              <a:rPr lang="en-US" dirty="0"/>
              <a:t> sort</a:t>
            </a:r>
            <a:br>
              <a:rPr lang="en-US" dirty="0"/>
            </a:br>
            <a:r>
              <a:rPr lang="en-US" dirty="0"/>
              <a:t>O(n log 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FFD3AE-151B-2442-8ED5-57F711ADF5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idea is to split the</a:t>
            </a:r>
            <a:br>
              <a:rPr lang="en-US" dirty="0"/>
            </a:br>
            <a:r>
              <a:rPr lang="en-US" dirty="0"/>
              <a:t>currently active region in half,</a:t>
            </a:r>
            <a:br>
              <a:rPr lang="en-US" dirty="0"/>
            </a:br>
            <a:r>
              <a:rPr lang="en-US" dirty="0"/>
              <a:t>sorting both the left and right</a:t>
            </a:r>
            <a:br>
              <a:rPr lang="en-US" dirty="0"/>
            </a:br>
            <a:r>
              <a:rPr lang="en-US" dirty="0" err="1"/>
              <a:t>subregions</a:t>
            </a:r>
            <a:r>
              <a:rPr lang="en-US" dirty="0"/>
              <a:t>, then merge</a:t>
            </a:r>
            <a:br>
              <a:rPr lang="en-US" dirty="0"/>
            </a:br>
            <a:r>
              <a:rPr lang="en-US" dirty="0"/>
              <a:t>the two sorted </a:t>
            </a:r>
            <a:r>
              <a:rPr lang="en-US" dirty="0" err="1"/>
              <a:t>subregions</a:t>
            </a:r>
            <a:endParaRPr lang="en-US" dirty="0"/>
          </a:p>
          <a:p>
            <a:r>
              <a:rPr lang="en-US" dirty="0"/>
              <a:t>Eventually, the regions are so</a:t>
            </a:r>
            <a:br>
              <a:rPr lang="en-US" dirty="0"/>
            </a:br>
            <a:r>
              <a:rPr lang="en-US" dirty="0"/>
              <a:t>small we can sort in constant</a:t>
            </a:r>
            <a:br>
              <a:rPr lang="en-US" dirty="0"/>
            </a:br>
            <a:r>
              <a:rPr lang="en-US" dirty="0"/>
              <a:t>time; i.e., sorting 2 </a:t>
            </a:r>
            <a:r>
              <a:rPr lang="en-US" dirty="0" err="1"/>
              <a:t>nums</a:t>
            </a:r>
            <a:r>
              <a:rPr lang="en-US" dirty="0"/>
              <a:t> is easy</a:t>
            </a:r>
          </a:p>
          <a:p>
            <a:r>
              <a:rPr lang="en-US" dirty="0"/>
              <a:t>Merging two sorted lists can</a:t>
            </a:r>
            <a:br>
              <a:rPr lang="en-US" dirty="0"/>
            </a:br>
            <a:r>
              <a:rPr lang="en-US" dirty="0"/>
              <a:t>be done in linear time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F70A42-2DE1-D84B-A411-E29696F10B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3709" y="806833"/>
            <a:ext cx="5681154" cy="546052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48CAE4F-158A-C64C-82B0-CF7F6B4C3161}"/>
              </a:ext>
            </a:extLst>
          </p:cNvPr>
          <p:cNvSpPr/>
          <p:nvPr/>
        </p:nvSpPr>
        <p:spPr>
          <a:xfrm>
            <a:off x="7062973" y="437501"/>
            <a:ext cx="45705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www.geeksforgeeks.org</a:t>
            </a:r>
            <a:r>
              <a:rPr lang="en-US" dirty="0"/>
              <a:t>/merge-sort/</a:t>
            </a:r>
          </a:p>
        </p:txBody>
      </p:sp>
    </p:spTree>
    <p:extLst>
      <p:ext uri="{BB962C8B-B14F-4D97-AF65-F5344CB8AC3E}">
        <p14:creationId xmlns:p14="http://schemas.microsoft.com/office/powerpoint/2010/main" val="25503001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71BD7-A1A7-BB4E-9A06-0DFDC70BD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Walking binary 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B38C39-3C8E-CB4C-943B-39686ADCA8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First, recall node def: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7EE25E-03E9-BE45-AA8F-C4A53EBA61E7}"/>
              </a:ext>
            </a:extLst>
          </p:cNvPr>
          <p:cNvSpPr txBox="1"/>
          <p:nvPr/>
        </p:nvSpPr>
        <p:spPr>
          <a:xfrm>
            <a:off x="1608028" y="2707192"/>
            <a:ext cx="9498585" cy="193899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class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TreeNode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def __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init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__(self, value, left=None, right=None):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self.value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= value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self.left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= left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self.right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= right</a:t>
            </a:r>
          </a:p>
        </p:txBody>
      </p:sp>
    </p:spTree>
    <p:extLst>
      <p:ext uri="{BB962C8B-B14F-4D97-AF65-F5344CB8AC3E}">
        <p14:creationId xmlns:p14="http://schemas.microsoft.com/office/powerpoint/2010/main" val="29033922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D3DC2E-871E-744E-86E0-8032D47C69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Recursive walk is the most natural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8D8982-1CDC-5948-B25B-15E1D31B41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“Depth-first search” is how we walk every node in a tree</a:t>
            </a:r>
          </a:p>
          <a:p>
            <a:r>
              <a:rPr lang="en-US" dirty="0"/>
              <a:t>The visitation order (discover, finish nodes) always same</a:t>
            </a:r>
          </a:p>
          <a:p>
            <a:r>
              <a:rPr lang="en-US" dirty="0"/>
              <a:t>Traversal (pre-, in-, post-) depends on action location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9A34D9-44B3-0243-BBF9-5E2AF6580C02}"/>
              </a:ext>
            </a:extLst>
          </p:cNvPr>
          <p:cNvSpPr txBox="1"/>
          <p:nvPr/>
        </p:nvSpPr>
        <p:spPr>
          <a:xfrm>
            <a:off x="415512" y="3551665"/>
            <a:ext cx="5680488" cy="193899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walk_tree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p:TreeNode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p is None: return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print(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p.value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) # </a:t>
            </a:r>
            <a:r>
              <a:rPr lang="en-US" sz="2400" dirty="0">
                <a:solidFill>
                  <a:srgbClr val="C00000"/>
                </a:solidFill>
                <a:latin typeface="Monaco" charset="0"/>
                <a:ea typeface="Monaco" charset="0"/>
                <a:cs typeface="Monaco" charset="0"/>
              </a:rPr>
              <a:t>preorder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walk_tree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p.left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walk_tree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p.right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2B505F6-043A-1D43-B41B-FB41BC4E2AC1}"/>
              </a:ext>
            </a:extLst>
          </p:cNvPr>
          <p:cNvSpPr txBox="1"/>
          <p:nvPr/>
        </p:nvSpPr>
        <p:spPr>
          <a:xfrm>
            <a:off x="6310790" y="3551665"/>
            <a:ext cx="5680488" cy="193899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walk_tree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p:TreeNode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p is None: return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walk_tree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p.left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walk_tree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p.right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)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print(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p.value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) # </a:t>
            </a:r>
            <a:r>
              <a:rPr lang="en-US" sz="2400" dirty="0" err="1">
                <a:solidFill>
                  <a:srgbClr val="C00000"/>
                </a:solidFill>
                <a:latin typeface="Monaco" charset="0"/>
                <a:ea typeface="Monaco" charset="0"/>
                <a:cs typeface="Monaco" charset="0"/>
              </a:rPr>
              <a:t>postorder</a:t>
            </a:r>
            <a:endParaRPr lang="en-US" sz="2400" dirty="0">
              <a:solidFill>
                <a:srgbClr val="C00000"/>
              </a:solidFill>
              <a:latin typeface="Monaco" charset="0"/>
              <a:ea typeface="Monaco" charset="0"/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58694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8096A-BF8A-8B4B-91B7-1E57BFBB87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Recursion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C0FF7D-9155-9843-A74C-31F346BAFF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recursion when implementing a recurrence relation</a:t>
            </a:r>
            <a:br>
              <a:rPr lang="en-US" dirty="0"/>
            </a:br>
            <a:r>
              <a:rPr lang="en-US" dirty="0"/>
              <a:t>(not always for efficiency reasons, such as gradient descent)</a:t>
            </a:r>
          </a:p>
          <a:p>
            <a:r>
              <a:rPr lang="en-US" dirty="0"/>
              <a:t>Use recursion when you can break problem down into subproblems whose results can be merged to solve overall problem; divide and conquer</a:t>
            </a:r>
          </a:p>
          <a:p>
            <a:r>
              <a:rPr lang="en-US" dirty="0"/>
              <a:t>Use recursion when the same operation and navigation procedure applies to any element of a data structure;</a:t>
            </a:r>
            <a:br>
              <a:rPr lang="en-US" dirty="0"/>
            </a:br>
            <a:r>
              <a:rPr lang="en-US" dirty="0"/>
              <a:t>binary search, walking trees and graphs; self-similar structures</a:t>
            </a:r>
          </a:p>
          <a:p>
            <a:r>
              <a:rPr lang="en-US" dirty="0"/>
              <a:t>Recursion traces out a function call tree</a:t>
            </a:r>
          </a:p>
        </p:txBody>
      </p:sp>
    </p:spTree>
    <p:extLst>
      <p:ext uri="{BB962C8B-B14F-4D97-AF65-F5344CB8AC3E}">
        <p14:creationId xmlns:p14="http://schemas.microsoft.com/office/powerpoint/2010/main" val="33959968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C5D24-D942-F04A-AE54-AACDCC7E2A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8624"/>
            <a:ext cx="10515600" cy="1325563"/>
          </a:xfrm>
        </p:spPr>
        <p:txBody>
          <a:bodyPr/>
          <a:lstStyle/>
          <a:p>
            <a:r>
              <a:rPr lang="en-US" dirty="0"/>
              <a:t>Recursion is just delegation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BFBCEE6-16B6-2943-B72F-3FCAF69712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8829" y="1116841"/>
            <a:ext cx="5419228" cy="5060122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EEF2521-F2CB-9C4C-A64A-05278CD43E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16841"/>
            <a:ext cx="10515600" cy="506012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Consider an org chart</a:t>
            </a:r>
          </a:p>
          <a:p>
            <a:r>
              <a:rPr lang="en-US" dirty="0"/>
              <a:t>Bosses delegate to subordinates</a:t>
            </a:r>
          </a:p>
          <a:p>
            <a:r>
              <a:rPr lang="en-US" dirty="0"/>
              <a:t>CEO wants work done:</a:t>
            </a:r>
          </a:p>
          <a:p>
            <a:pPr lvl="1"/>
            <a:r>
              <a:rPr lang="en-US" dirty="0"/>
              <a:t>sends emails to 2 VPs</a:t>
            </a:r>
          </a:p>
          <a:p>
            <a:pPr lvl="1"/>
            <a:r>
              <a:rPr lang="en-US" dirty="0"/>
              <a:t>who launch 2 other workers</a:t>
            </a:r>
          </a:p>
          <a:p>
            <a:pPr lvl="1"/>
            <a:r>
              <a:rPr lang="en-US" dirty="0"/>
              <a:t>those workers launch emails too</a:t>
            </a:r>
          </a:p>
          <a:p>
            <a:pPr lvl="1"/>
            <a:r>
              <a:rPr lang="en-US" dirty="0"/>
              <a:t>until potentially all </a:t>
            </a:r>
            <a:r>
              <a:rPr lang="en-US" i="1" dirty="0"/>
              <a:t>n</a:t>
            </a:r>
            <a:r>
              <a:rPr lang="en-US" dirty="0"/>
              <a:t> contacted</a:t>
            </a:r>
          </a:p>
          <a:p>
            <a:r>
              <a:rPr lang="en-US" dirty="0"/>
              <a:t>Max work is </a:t>
            </a:r>
            <a:r>
              <a:rPr lang="en-US" i="1" dirty="0"/>
              <a:t>n</a:t>
            </a:r>
            <a:r>
              <a:rPr lang="en-US" dirty="0"/>
              <a:t> workers times</a:t>
            </a:r>
            <a:br>
              <a:rPr lang="en-US" dirty="0"/>
            </a:br>
            <a:r>
              <a:rPr lang="en-US" dirty="0"/>
              <a:t>work each worker performs</a:t>
            </a:r>
          </a:p>
          <a:p>
            <a:r>
              <a:rPr lang="en-US" dirty="0"/>
              <a:t>Trace from CEO to mailroom</a:t>
            </a:r>
            <a:br>
              <a:rPr lang="en-US" dirty="0"/>
            </a:br>
            <a:r>
              <a:rPr lang="en-US" dirty="0"/>
              <a:t>cost is only height of org chart:</a:t>
            </a:r>
            <a:br>
              <a:rPr lang="en-US" dirty="0"/>
            </a:br>
            <a:r>
              <a:rPr lang="en-US" i="1" dirty="0"/>
              <a:t>log(n)</a:t>
            </a:r>
            <a:r>
              <a:rPr lang="en-US" dirty="0"/>
              <a:t> in typical case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6ABB2755-5B65-744A-A998-44D08E0D2304}"/>
              </a:ext>
            </a:extLst>
          </p:cNvPr>
          <p:cNvSpPr/>
          <p:nvPr/>
        </p:nvSpPr>
        <p:spPr>
          <a:xfrm>
            <a:off x="8619893" y="1070517"/>
            <a:ext cx="2129883" cy="5073805"/>
          </a:xfrm>
          <a:custGeom>
            <a:avLst/>
            <a:gdLst>
              <a:gd name="connsiteX0" fmla="*/ 401444 w 2129883"/>
              <a:gd name="connsiteY0" fmla="*/ 44605 h 5073805"/>
              <a:gd name="connsiteX1" fmla="*/ 323385 w 2129883"/>
              <a:gd name="connsiteY1" fmla="*/ 100361 h 5073805"/>
              <a:gd name="connsiteX2" fmla="*/ 189570 w 2129883"/>
              <a:gd name="connsiteY2" fmla="*/ 245327 h 5073805"/>
              <a:gd name="connsiteX3" fmla="*/ 122663 w 2129883"/>
              <a:gd name="connsiteY3" fmla="*/ 323385 h 5073805"/>
              <a:gd name="connsiteX4" fmla="*/ 100361 w 2129883"/>
              <a:gd name="connsiteY4" fmla="*/ 401444 h 5073805"/>
              <a:gd name="connsiteX5" fmla="*/ 78058 w 2129883"/>
              <a:gd name="connsiteY5" fmla="*/ 434898 h 5073805"/>
              <a:gd name="connsiteX6" fmla="*/ 33453 w 2129883"/>
              <a:gd name="connsiteY6" fmla="*/ 524107 h 5073805"/>
              <a:gd name="connsiteX7" fmla="*/ 22302 w 2129883"/>
              <a:gd name="connsiteY7" fmla="*/ 624468 h 5073805"/>
              <a:gd name="connsiteX8" fmla="*/ 11151 w 2129883"/>
              <a:gd name="connsiteY8" fmla="*/ 669073 h 5073805"/>
              <a:gd name="connsiteX9" fmla="*/ 0 w 2129883"/>
              <a:gd name="connsiteY9" fmla="*/ 769434 h 5073805"/>
              <a:gd name="connsiteX10" fmla="*/ 33453 w 2129883"/>
              <a:gd name="connsiteY10" fmla="*/ 992459 h 5073805"/>
              <a:gd name="connsiteX11" fmla="*/ 44605 w 2129883"/>
              <a:gd name="connsiteY11" fmla="*/ 1025912 h 5073805"/>
              <a:gd name="connsiteX12" fmla="*/ 66907 w 2129883"/>
              <a:gd name="connsiteY12" fmla="*/ 1059366 h 5073805"/>
              <a:gd name="connsiteX13" fmla="*/ 111512 w 2129883"/>
              <a:gd name="connsiteY13" fmla="*/ 1137424 h 5073805"/>
              <a:gd name="connsiteX14" fmla="*/ 144966 w 2129883"/>
              <a:gd name="connsiteY14" fmla="*/ 1159727 h 5073805"/>
              <a:gd name="connsiteX15" fmla="*/ 200722 w 2129883"/>
              <a:gd name="connsiteY15" fmla="*/ 1215483 h 5073805"/>
              <a:gd name="connsiteX16" fmla="*/ 256478 w 2129883"/>
              <a:gd name="connsiteY16" fmla="*/ 1260088 h 5073805"/>
              <a:gd name="connsiteX17" fmla="*/ 278780 w 2129883"/>
              <a:gd name="connsiteY17" fmla="*/ 1293542 h 5073805"/>
              <a:gd name="connsiteX18" fmla="*/ 367990 w 2129883"/>
              <a:gd name="connsiteY18" fmla="*/ 1371600 h 5073805"/>
              <a:gd name="connsiteX19" fmla="*/ 401444 w 2129883"/>
              <a:gd name="connsiteY19" fmla="*/ 1416205 h 5073805"/>
              <a:gd name="connsiteX20" fmla="*/ 468351 w 2129883"/>
              <a:gd name="connsiteY20" fmla="*/ 1460810 h 5073805"/>
              <a:gd name="connsiteX21" fmla="*/ 591014 w 2129883"/>
              <a:gd name="connsiteY21" fmla="*/ 1538868 h 5073805"/>
              <a:gd name="connsiteX22" fmla="*/ 646770 w 2129883"/>
              <a:gd name="connsiteY22" fmla="*/ 1583473 h 5073805"/>
              <a:gd name="connsiteX23" fmla="*/ 724829 w 2129883"/>
              <a:gd name="connsiteY23" fmla="*/ 1616927 h 5073805"/>
              <a:gd name="connsiteX24" fmla="*/ 758283 w 2129883"/>
              <a:gd name="connsiteY24" fmla="*/ 1639229 h 5073805"/>
              <a:gd name="connsiteX25" fmla="*/ 791736 w 2129883"/>
              <a:gd name="connsiteY25" fmla="*/ 1650381 h 5073805"/>
              <a:gd name="connsiteX26" fmla="*/ 825190 w 2129883"/>
              <a:gd name="connsiteY26" fmla="*/ 1672683 h 5073805"/>
              <a:gd name="connsiteX27" fmla="*/ 903248 w 2129883"/>
              <a:gd name="connsiteY27" fmla="*/ 1694985 h 5073805"/>
              <a:gd name="connsiteX28" fmla="*/ 914400 w 2129883"/>
              <a:gd name="connsiteY28" fmla="*/ 1750742 h 5073805"/>
              <a:gd name="connsiteX29" fmla="*/ 936702 w 2129883"/>
              <a:gd name="connsiteY29" fmla="*/ 1817649 h 5073805"/>
              <a:gd name="connsiteX30" fmla="*/ 959005 w 2129883"/>
              <a:gd name="connsiteY30" fmla="*/ 1996068 h 5073805"/>
              <a:gd name="connsiteX31" fmla="*/ 981307 w 2129883"/>
              <a:gd name="connsiteY31" fmla="*/ 2018371 h 5073805"/>
              <a:gd name="connsiteX32" fmla="*/ 1014761 w 2129883"/>
              <a:gd name="connsiteY32" fmla="*/ 2096429 h 5073805"/>
              <a:gd name="connsiteX33" fmla="*/ 1025912 w 2129883"/>
              <a:gd name="connsiteY33" fmla="*/ 2129883 h 5073805"/>
              <a:gd name="connsiteX34" fmla="*/ 1025912 w 2129883"/>
              <a:gd name="connsiteY34" fmla="*/ 2609385 h 5073805"/>
              <a:gd name="connsiteX35" fmla="*/ 992458 w 2129883"/>
              <a:gd name="connsiteY35" fmla="*/ 2966224 h 5073805"/>
              <a:gd name="connsiteX36" fmla="*/ 981307 w 2129883"/>
              <a:gd name="connsiteY36" fmla="*/ 3044283 h 5073805"/>
              <a:gd name="connsiteX37" fmla="*/ 959005 w 2129883"/>
              <a:gd name="connsiteY37" fmla="*/ 3111190 h 5073805"/>
              <a:gd name="connsiteX38" fmla="*/ 947853 w 2129883"/>
              <a:gd name="connsiteY38" fmla="*/ 3178098 h 5073805"/>
              <a:gd name="connsiteX39" fmla="*/ 925551 w 2129883"/>
              <a:gd name="connsiteY39" fmla="*/ 3245005 h 5073805"/>
              <a:gd name="connsiteX40" fmla="*/ 903248 w 2129883"/>
              <a:gd name="connsiteY40" fmla="*/ 3334215 h 5073805"/>
              <a:gd name="connsiteX41" fmla="*/ 892097 w 2129883"/>
              <a:gd name="connsiteY41" fmla="*/ 3378820 h 5073805"/>
              <a:gd name="connsiteX42" fmla="*/ 880946 w 2129883"/>
              <a:gd name="connsiteY42" fmla="*/ 3412273 h 5073805"/>
              <a:gd name="connsiteX43" fmla="*/ 869795 w 2129883"/>
              <a:gd name="connsiteY43" fmla="*/ 3456878 h 5073805"/>
              <a:gd name="connsiteX44" fmla="*/ 847492 w 2129883"/>
              <a:gd name="connsiteY44" fmla="*/ 3523785 h 5073805"/>
              <a:gd name="connsiteX45" fmla="*/ 825190 w 2129883"/>
              <a:gd name="connsiteY45" fmla="*/ 3557239 h 5073805"/>
              <a:gd name="connsiteX46" fmla="*/ 802887 w 2129883"/>
              <a:gd name="connsiteY46" fmla="*/ 3624146 h 5073805"/>
              <a:gd name="connsiteX47" fmla="*/ 758283 w 2129883"/>
              <a:gd name="connsiteY47" fmla="*/ 3713356 h 5073805"/>
              <a:gd name="connsiteX48" fmla="*/ 735980 w 2129883"/>
              <a:gd name="connsiteY48" fmla="*/ 3735659 h 5073805"/>
              <a:gd name="connsiteX49" fmla="*/ 713678 w 2129883"/>
              <a:gd name="connsiteY49" fmla="*/ 3769112 h 5073805"/>
              <a:gd name="connsiteX50" fmla="*/ 680224 w 2129883"/>
              <a:gd name="connsiteY50" fmla="*/ 3813717 h 5073805"/>
              <a:gd name="connsiteX51" fmla="*/ 635619 w 2129883"/>
              <a:gd name="connsiteY51" fmla="*/ 3902927 h 5073805"/>
              <a:gd name="connsiteX52" fmla="*/ 613317 w 2129883"/>
              <a:gd name="connsiteY52" fmla="*/ 3947532 h 5073805"/>
              <a:gd name="connsiteX53" fmla="*/ 579863 w 2129883"/>
              <a:gd name="connsiteY53" fmla="*/ 3992137 h 5073805"/>
              <a:gd name="connsiteX54" fmla="*/ 557561 w 2129883"/>
              <a:gd name="connsiteY54" fmla="*/ 4047893 h 5073805"/>
              <a:gd name="connsiteX55" fmla="*/ 546409 w 2129883"/>
              <a:gd name="connsiteY55" fmla="*/ 4092498 h 5073805"/>
              <a:gd name="connsiteX56" fmla="*/ 512956 w 2129883"/>
              <a:gd name="connsiteY56" fmla="*/ 4137103 h 5073805"/>
              <a:gd name="connsiteX57" fmla="*/ 479502 w 2129883"/>
              <a:gd name="connsiteY57" fmla="*/ 4215161 h 5073805"/>
              <a:gd name="connsiteX58" fmla="*/ 434897 w 2129883"/>
              <a:gd name="connsiteY58" fmla="*/ 4315522 h 5073805"/>
              <a:gd name="connsiteX59" fmla="*/ 412595 w 2129883"/>
              <a:gd name="connsiteY59" fmla="*/ 4393581 h 5073805"/>
              <a:gd name="connsiteX60" fmla="*/ 390292 w 2129883"/>
              <a:gd name="connsiteY60" fmla="*/ 4471639 h 5073805"/>
              <a:gd name="connsiteX61" fmla="*/ 390292 w 2129883"/>
              <a:gd name="connsiteY61" fmla="*/ 4750420 h 5073805"/>
              <a:gd name="connsiteX62" fmla="*/ 412595 w 2129883"/>
              <a:gd name="connsiteY62" fmla="*/ 4783873 h 5073805"/>
              <a:gd name="connsiteX63" fmla="*/ 457200 w 2129883"/>
              <a:gd name="connsiteY63" fmla="*/ 4873083 h 5073805"/>
              <a:gd name="connsiteX64" fmla="*/ 501805 w 2129883"/>
              <a:gd name="connsiteY64" fmla="*/ 4939990 h 5073805"/>
              <a:gd name="connsiteX65" fmla="*/ 512956 w 2129883"/>
              <a:gd name="connsiteY65" fmla="*/ 4973444 h 5073805"/>
              <a:gd name="connsiteX66" fmla="*/ 546409 w 2129883"/>
              <a:gd name="connsiteY66" fmla="*/ 4984595 h 5073805"/>
              <a:gd name="connsiteX67" fmla="*/ 568712 w 2129883"/>
              <a:gd name="connsiteY67" fmla="*/ 5006898 h 5073805"/>
              <a:gd name="connsiteX68" fmla="*/ 669073 w 2129883"/>
              <a:gd name="connsiteY68" fmla="*/ 5040351 h 5073805"/>
              <a:gd name="connsiteX69" fmla="*/ 735980 w 2129883"/>
              <a:gd name="connsiteY69" fmla="*/ 5062654 h 5073805"/>
              <a:gd name="connsiteX70" fmla="*/ 769434 w 2129883"/>
              <a:gd name="connsiteY70" fmla="*/ 5073805 h 5073805"/>
              <a:gd name="connsiteX71" fmla="*/ 970156 w 2129883"/>
              <a:gd name="connsiteY71" fmla="*/ 5062654 h 5073805"/>
              <a:gd name="connsiteX72" fmla="*/ 1048214 w 2129883"/>
              <a:gd name="connsiteY72" fmla="*/ 5040351 h 5073805"/>
              <a:gd name="connsiteX73" fmla="*/ 1115122 w 2129883"/>
              <a:gd name="connsiteY73" fmla="*/ 5006898 h 5073805"/>
              <a:gd name="connsiteX74" fmla="*/ 1159727 w 2129883"/>
              <a:gd name="connsiteY74" fmla="*/ 4962293 h 5073805"/>
              <a:gd name="connsiteX75" fmla="*/ 1182029 w 2129883"/>
              <a:gd name="connsiteY75" fmla="*/ 4939990 h 5073805"/>
              <a:gd name="connsiteX76" fmla="*/ 1226634 w 2129883"/>
              <a:gd name="connsiteY76" fmla="*/ 4873083 h 5073805"/>
              <a:gd name="connsiteX77" fmla="*/ 1237785 w 2129883"/>
              <a:gd name="connsiteY77" fmla="*/ 4839629 h 5073805"/>
              <a:gd name="connsiteX78" fmla="*/ 1282390 w 2129883"/>
              <a:gd name="connsiteY78" fmla="*/ 4783873 h 5073805"/>
              <a:gd name="connsiteX79" fmla="*/ 1326995 w 2129883"/>
              <a:gd name="connsiteY79" fmla="*/ 4683512 h 5073805"/>
              <a:gd name="connsiteX80" fmla="*/ 1349297 w 2129883"/>
              <a:gd name="connsiteY80" fmla="*/ 4605454 h 5073805"/>
              <a:gd name="connsiteX81" fmla="*/ 1371600 w 2129883"/>
              <a:gd name="connsiteY81" fmla="*/ 4538546 h 5073805"/>
              <a:gd name="connsiteX82" fmla="*/ 1393902 w 2129883"/>
              <a:gd name="connsiteY82" fmla="*/ 4427034 h 5073805"/>
              <a:gd name="connsiteX83" fmla="*/ 1416205 w 2129883"/>
              <a:gd name="connsiteY83" fmla="*/ 4192859 h 5073805"/>
              <a:gd name="connsiteX84" fmla="*/ 1427356 w 2129883"/>
              <a:gd name="connsiteY84" fmla="*/ 4125951 h 5073805"/>
              <a:gd name="connsiteX85" fmla="*/ 1449658 w 2129883"/>
              <a:gd name="connsiteY85" fmla="*/ 4059044 h 5073805"/>
              <a:gd name="connsiteX86" fmla="*/ 1471961 w 2129883"/>
              <a:gd name="connsiteY86" fmla="*/ 3992137 h 5073805"/>
              <a:gd name="connsiteX87" fmla="*/ 1494263 w 2129883"/>
              <a:gd name="connsiteY87" fmla="*/ 3947532 h 5073805"/>
              <a:gd name="connsiteX88" fmla="*/ 1538868 w 2129883"/>
              <a:gd name="connsiteY88" fmla="*/ 3880624 h 5073805"/>
              <a:gd name="connsiteX89" fmla="*/ 1572322 w 2129883"/>
              <a:gd name="connsiteY89" fmla="*/ 3802566 h 5073805"/>
              <a:gd name="connsiteX90" fmla="*/ 1594624 w 2129883"/>
              <a:gd name="connsiteY90" fmla="*/ 3769112 h 5073805"/>
              <a:gd name="connsiteX91" fmla="*/ 1616927 w 2129883"/>
              <a:gd name="connsiteY91" fmla="*/ 3702205 h 5073805"/>
              <a:gd name="connsiteX92" fmla="*/ 1639229 w 2129883"/>
              <a:gd name="connsiteY92" fmla="*/ 3635298 h 5073805"/>
              <a:gd name="connsiteX93" fmla="*/ 1650380 w 2129883"/>
              <a:gd name="connsiteY93" fmla="*/ 3601844 h 5073805"/>
              <a:gd name="connsiteX94" fmla="*/ 1661531 w 2129883"/>
              <a:gd name="connsiteY94" fmla="*/ 3546088 h 5073805"/>
              <a:gd name="connsiteX95" fmla="*/ 1672683 w 2129883"/>
              <a:gd name="connsiteY95" fmla="*/ 3456878 h 5073805"/>
              <a:gd name="connsiteX96" fmla="*/ 1694985 w 2129883"/>
              <a:gd name="connsiteY96" fmla="*/ 3311912 h 5073805"/>
              <a:gd name="connsiteX97" fmla="*/ 1717287 w 2129883"/>
              <a:gd name="connsiteY97" fmla="*/ 2988527 h 5073805"/>
              <a:gd name="connsiteX98" fmla="*/ 1739590 w 2129883"/>
              <a:gd name="connsiteY98" fmla="*/ 2832410 h 5073805"/>
              <a:gd name="connsiteX99" fmla="*/ 1761892 w 2129883"/>
              <a:gd name="connsiteY99" fmla="*/ 2765503 h 5073805"/>
              <a:gd name="connsiteX100" fmla="*/ 1784195 w 2129883"/>
              <a:gd name="connsiteY100" fmla="*/ 2743200 h 5073805"/>
              <a:gd name="connsiteX101" fmla="*/ 1806497 w 2129883"/>
              <a:gd name="connsiteY101" fmla="*/ 2709746 h 5073805"/>
              <a:gd name="connsiteX102" fmla="*/ 1839951 w 2129883"/>
              <a:gd name="connsiteY102" fmla="*/ 2687444 h 5073805"/>
              <a:gd name="connsiteX103" fmla="*/ 1862253 w 2129883"/>
              <a:gd name="connsiteY103" fmla="*/ 2653990 h 5073805"/>
              <a:gd name="connsiteX104" fmla="*/ 1929161 w 2129883"/>
              <a:gd name="connsiteY104" fmla="*/ 2587083 h 5073805"/>
              <a:gd name="connsiteX105" fmla="*/ 1962614 w 2129883"/>
              <a:gd name="connsiteY105" fmla="*/ 2553629 h 5073805"/>
              <a:gd name="connsiteX106" fmla="*/ 1984917 w 2129883"/>
              <a:gd name="connsiteY106" fmla="*/ 2520176 h 5073805"/>
              <a:gd name="connsiteX107" fmla="*/ 2029522 w 2129883"/>
              <a:gd name="connsiteY107" fmla="*/ 2419815 h 5073805"/>
              <a:gd name="connsiteX108" fmla="*/ 2040673 w 2129883"/>
              <a:gd name="connsiteY108" fmla="*/ 2386361 h 5073805"/>
              <a:gd name="connsiteX109" fmla="*/ 2062975 w 2129883"/>
              <a:gd name="connsiteY109" fmla="*/ 2341756 h 5073805"/>
              <a:gd name="connsiteX110" fmla="*/ 2074127 w 2129883"/>
              <a:gd name="connsiteY110" fmla="*/ 2297151 h 5073805"/>
              <a:gd name="connsiteX111" fmla="*/ 2096429 w 2129883"/>
              <a:gd name="connsiteY111" fmla="*/ 2230244 h 5073805"/>
              <a:gd name="connsiteX112" fmla="*/ 2107580 w 2129883"/>
              <a:gd name="connsiteY112" fmla="*/ 2085278 h 5073805"/>
              <a:gd name="connsiteX113" fmla="*/ 2129883 w 2129883"/>
              <a:gd name="connsiteY113" fmla="*/ 1694985 h 5073805"/>
              <a:gd name="connsiteX114" fmla="*/ 2096429 w 2129883"/>
              <a:gd name="connsiteY114" fmla="*/ 1494263 h 5073805"/>
              <a:gd name="connsiteX115" fmla="*/ 2074127 w 2129883"/>
              <a:gd name="connsiteY115" fmla="*/ 1438507 h 5073805"/>
              <a:gd name="connsiteX116" fmla="*/ 2029522 w 2129883"/>
              <a:gd name="connsiteY116" fmla="*/ 1371600 h 5073805"/>
              <a:gd name="connsiteX117" fmla="*/ 2007219 w 2129883"/>
              <a:gd name="connsiteY117" fmla="*/ 1338146 h 5073805"/>
              <a:gd name="connsiteX118" fmla="*/ 1996068 w 2129883"/>
              <a:gd name="connsiteY118" fmla="*/ 1304693 h 5073805"/>
              <a:gd name="connsiteX119" fmla="*/ 1973766 w 2129883"/>
              <a:gd name="connsiteY119" fmla="*/ 1282390 h 5073805"/>
              <a:gd name="connsiteX120" fmla="*/ 1951463 w 2129883"/>
              <a:gd name="connsiteY120" fmla="*/ 1248937 h 5073805"/>
              <a:gd name="connsiteX121" fmla="*/ 1918009 w 2129883"/>
              <a:gd name="connsiteY121" fmla="*/ 1193181 h 5073805"/>
              <a:gd name="connsiteX122" fmla="*/ 1873405 w 2129883"/>
              <a:gd name="connsiteY122" fmla="*/ 1115122 h 5073805"/>
              <a:gd name="connsiteX123" fmla="*/ 1817648 w 2129883"/>
              <a:gd name="connsiteY123" fmla="*/ 1059366 h 5073805"/>
              <a:gd name="connsiteX124" fmla="*/ 1761892 w 2129883"/>
              <a:gd name="connsiteY124" fmla="*/ 992459 h 5073805"/>
              <a:gd name="connsiteX125" fmla="*/ 1728439 w 2129883"/>
              <a:gd name="connsiteY125" fmla="*/ 947854 h 5073805"/>
              <a:gd name="connsiteX126" fmla="*/ 1706136 w 2129883"/>
              <a:gd name="connsiteY126" fmla="*/ 914400 h 5073805"/>
              <a:gd name="connsiteX127" fmla="*/ 1672683 w 2129883"/>
              <a:gd name="connsiteY127" fmla="*/ 880946 h 5073805"/>
              <a:gd name="connsiteX128" fmla="*/ 1650380 w 2129883"/>
              <a:gd name="connsiteY128" fmla="*/ 847493 h 5073805"/>
              <a:gd name="connsiteX129" fmla="*/ 1594624 w 2129883"/>
              <a:gd name="connsiteY129" fmla="*/ 802888 h 5073805"/>
              <a:gd name="connsiteX130" fmla="*/ 1538868 w 2129883"/>
              <a:gd name="connsiteY130" fmla="*/ 747132 h 5073805"/>
              <a:gd name="connsiteX131" fmla="*/ 1427356 w 2129883"/>
              <a:gd name="connsiteY131" fmla="*/ 635620 h 5073805"/>
              <a:gd name="connsiteX132" fmla="*/ 1393902 w 2129883"/>
              <a:gd name="connsiteY132" fmla="*/ 602166 h 5073805"/>
              <a:gd name="connsiteX133" fmla="*/ 1371600 w 2129883"/>
              <a:gd name="connsiteY133" fmla="*/ 579863 h 5073805"/>
              <a:gd name="connsiteX134" fmla="*/ 1304692 w 2129883"/>
              <a:gd name="connsiteY134" fmla="*/ 501805 h 5073805"/>
              <a:gd name="connsiteX135" fmla="*/ 1271239 w 2129883"/>
              <a:gd name="connsiteY135" fmla="*/ 479503 h 5073805"/>
              <a:gd name="connsiteX136" fmla="*/ 1215483 w 2129883"/>
              <a:gd name="connsiteY136" fmla="*/ 423746 h 5073805"/>
              <a:gd name="connsiteX137" fmla="*/ 1193180 w 2129883"/>
              <a:gd name="connsiteY137" fmla="*/ 401444 h 5073805"/>
              <a:gd name="connsiteX138" fmla="*/ 1137424 w 2129883"/>
              <a:gd name="connsiteY138" fmla="*/ 356839 h 5073805"/>
              <a:gd name="connsiteX139" fmla="*/ 1103970 w 2129883"/>
              <a:gd name="connsiteY139" fmla="*/ 334537 h 5073805"/>
              <a:gd name="connsiteX140" fmla="*/ 1081668 w 2129883"/>
              <a:gd name="connsiteY140" fmla="*/ 312234 h 5073805"/>
              <a:gd name="connsiteX141" fmla="*/ 1037063 w 2129883"/>
              <a:gd name="connsiteY141" fmla="*/ 289932 h 5073805"/>
              <a:gd name="connsiteX142" fmla="*/ 903248 w 2129883"/>
              <a:gd name="connsiteY142" fmla="*/ 178420 h 5073805"/>
              <a:gd name="connsiteX143" fmla="*/ 836341 w 2129883"/>
              <a:gd name="connsiteY143" fmla="*/ 156117 h 5073805"/>
              <a:gd name="connsiteX144" fmla="*/ 769434 w 2129883"/>
              <a:gd name="connsiteY144" fmla="*/ 111512 h 5073805"/>
              <a:gd name="connsiteX145" fmla="*/ 702527 w 2129883"/>
              <a:gd name="connsiteY145" fmla="*/ 78059 h 5073805"/>
              <a:gd name="connsiteX146" fmla="*/ 680224 w 2129883"/>
              <a:gd name="connsiteY146" fmla="*/ 55756 h 5073805"/>
              <a:gd name="connsiteX147" fmla="*/ 624468 w 2129883"/>
              <a:gd name="connsiteY147" fmla="*/ 44605 h 5073805"/>
              <a:gd name="connsiteX148" fmla="*/ 557561 w 2129883"/>
              <a:gd name="connsiteY148" fmla="*/ 22303 h 5073805"/>
              <a:gd name="connsiteX149" fmla="*/ 524107 w 2129883"/>
              <a:gd name="connsiteY149" fmla="*/ 11151 h 5073805"/>
              <a:gd name="connsiteX150" fmla="*/ 490653 w 2129883"/>
              <a:gd name="connsiteY150" fmla="*/ 0 h 5073805"/>
              <a:gd name="connsiteX151" fmla="*/ 457200 w 2129883"/>
              <a:gd name="connsiteY151" fmla="*/ 11151 h 5073805"/>
              <a:gd name="connsiteX152" fmla="*/ 434897 w 2129883"/>
              <a:gd name="connsiteY152" fmla="*/ 33454 h 5073805"/>
              <a:gd name="connsiteX153" fmla="*/ 401444 w 2129883"/>
              <a:gd name="connsiteY153" fmla="*/ 44605 h 5073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</a:cxnLst>
            <a:rect l="l" t="t" r="r" b="b"/>
            <a:pathLst>
              <a:path w="2129883" h="5073805">
                <a:moveTo>
                  <a:pt x="401444" y="44605"/>
                </a:moveTo>
                <a:cubicBezTo>
                  <a:pt x="382859" y="55756"/>
                  <a:pt x="347449" y="79305"/>
                  <a:pt x="323385" y="100361"/>
                </a:cubicBezTo>
                <a:cubicBezTo>
                  <a:pt x="168588" y="235808"/>
                  <a:pt x="267633" y="154253"/>
                  <a:pt x="189570" y="245327"/>
                </a:cubicBezTo>
                <a:cubicBezTo>
                  <a:pt x="96371" y="354060"/>
                  <a:pt x="220503" y="192936"/>
                  <a:pt x="122663" y="323385"/>
                </a:cubicBezTo>
                <a:cubicBezTo>
                  <a:pt x="119091" y="337675"/>
                  <a:pt x="108359" y="385447"/>
                  <a:pt x="100361" y="401444"/>
                </a:cubicBezTo>
                <a:cubicBezTo>
                  <a:pt x="94367" y="413431"/>
                  <a:pt x="84052" y="422911"/>
                  <a:pt x="78058" y="434898"/>
                </a:cubicBezTo>
                <a:cubicBezTo>
                  <a:pt x="23501" y="544013"/>
                  <a:pt x="85123" y="446605"/>
                  <a:pt x="33453" y="524107"/>
                </a:cubicBezTo>
                <a:cubicBezTo>
                  <a:pt x="29736" y="557561"/>
                  <a:pt x="27420" y="591200"/>
                  <a:pt x="22302" y="624468"/>
                </a:cubicBezTo>
                <a:cubicBezTo>
                  <a:pt x="19972" y="639616"/>
                  <a:pt x="13481" y="653925"/>
                  <a:pt x="11151" y="669073"/>
                </a:cubicBezTo>
                <a:cubicBezTo>
                  <a:pt x="6033" y="702341"/>
                  <a:pt x="3717" y="735980"/>
                  <a:pt x="0" y="769434"/>
                </a:cubicBezTo>
                <a:cubicBezTo>
                  <a:pt x="12126" y="927073"/>
                  <a:pt x="-1548" y="875789"/>
                  <a:pt x="33453" y="992459"/>
                </a:cubicBezTo>
                <a:cubicBezTo>
                  <a:pt x="36831" y="1003718"/>
                  <a:pt x="39348" y="1015399"/>
                  <a:pt x="44605" y="1025912"/>
                </a:cubicBezTo>
                <a:cubicBezTo>
                  <a:pt x="50599" y="1037899"/>
                  <a:pt x="60258" y="1047730"/>
                  <a:pt x="66907" y="1059366"/>
                </a:cubicBezTo>
                <a:cubicBezTo>
                  <a:pt x="78571" y="1079778"/>
                  <a:pt x="93397" y="1119309"/>
                  <a:pt x="111512" y="1137424"/>
                </a:cubicBezTo>
                <a:cubicBezTo>
                  <a:pt x="120989" y="1146901"/>
                  <a:pt x="134880" y="1150902"/>
                  <a:pt x="144966" y="1159727"/>
                </a:cubicBezTo>
                <a:cubicBezTo>
                  <a:pt x="164746" y="1177035"/>
                  <a:pt x="180198" y="1199064"/>
                  <a:pt x="200722" y="1215483"/>
                </a:cubicBezTo>
                <a:cubicBezTo>
                  <a:pt x="219307" y="1230351"/>
                  <a:pt x="239648" y="1243258"/>
                  <a:pt x="256478" y="1260088"/>
                </a:cubicBezTo>
                <a:cubicBezTo>
                  <a:pt x="265955" y="1269565"/>
                  <a:pt x="269303" y="1284065"/>
                  <a:pt x="278780" y="1293542"/>
                </a:cubicBezTo>
                <a:cubicBezTo>
                  <a:pt x="352656" y="1367418"/>
                  <a:pt x="313860" y="1308449"/>
                  <a:pt x="367990" y="1371600"/>
                </a:cubicBezTo>
                <a:cubicBezTo>
                  <a:pt x="380085" y="1385711"/>
                  <a:pt x="387553" y="1403857"/>
                  <a:pt x="401444" y="1416205"/>
                </a:cubicBezTo>
                <a:cubicBezTo>
                  <a:pt x="421478" y="1434013"/>
                  <a:pt x="447421" y="1444066"/>
                  <a:pt x="468351" y="1460810"/>
                </a:cubicBezTo>
                <a:cubicBezTo>
                  <a:pt x="543578" y="1520992"/>
                  <a:pt x="502819" y="1494771"/>
                  <a:pt x="591014" y="1538868"/>
                </a:cubicBezTo>
                <a:cubicBezTo>
                  <a:pt x="611758" y="1559612"/>
                  <a:pt x="618636" y="1569406"/>
                  <a:pt x="646770" y="1583473"/>
                </a:cubicBezTo>
                <a:cubicBezTo>
                  <a:pt x="672090" y="1596133"/>
                  <a:pt x="699509" y="1604267"/>
                  <a:pt x="724829" y="1616927"/>
                </a:cubicBezTo>
                <a:cubicBezTo>
                  <a:pt x="736816" y="1622921"/>
                  <a:pt x="746296" y="1633235"/>
                  <a:pt x="758283" y="1639229"/>
                </a:cubicBezTo>
                <a:cubicBezTo>
                  <a:pt x="768796" y="1644486"/>
                  <a:pt x="781223" y="1645124"/>
                  <a:pt x="791736" y="1650381"/>
                </a:cubicBezTo>
                <a:cubicBezTo>
                  <a:pt x="803723" y="1656375"/>
                  <a:pt x="813203" y="1666690"/>
                  <a:pt x="825190" y="1672683"/>
                </a:cubicBezTo>
                <a:cubicBezTo>
                  <a:pt x="841187" y="1680681"/>
                  <a:pt x="888958" y="1691412"/>
                  <a:pt x="903248" y="1694985"/>
                </a:cubicBezTo>
                <a:cubicBezTo>
                  <a:pt x="906965" y="1713571"/>
                  <a:pt x="909413" y="1732456"/>
                  <a:pt x="914400" y="1750742"/>
                </a:cubicBezTo>
                <a:cubicBezTo>
                  <a:pt x="920586" y="1773422"/>
                  <a:pt x="936702" y="1817649"/>
                  <a:pt x="936702" y="1817649"/>
                </a:cubicBezTo>
                <a:cubicBezTo>
                  <a:pt x="937117" y="1821801"/>
                  <a:pt x="949571" y="1970910"/>
                  <a:pt x="959005" y="1996068"/>
                </a:cubicBezTo>
                <a:cubicBezTo>
                  <a:pt x="962697" y="2005912"/>
                  <a:pt x="973873" y="2010937"/>
                  <a:pt x="981307" y="2018371"/>
                </a:cubicBezTo>
                <a:cubicBezTo>
                  <a:pt x="1007459" y="2096828"/>
                  <a:pt x="973420" y="1999967"/>
                  <a:pt x="1014761" y="2096429"/>
                </a:cubicBezTo>
                <a:cubicBezTo>
                  <a:pt x="1019391" y="2107233"/>
                  <a:pt x="1022195" y="2118732"/>
                  <a:pt x="1025912" y="2129883"/>
                </a:cubicBezTo>
                <a:cubicBezTo>
                  <a:pt x="1050046" y="2347091"/>
                  <a:pt x="1041731" y="2229710"/>
                  <a:pt x="1025912" y="2609385"/>
                </a:cubicBezTo>
                <a:cubicBezTo>
                  <a:pt x="1021904" y="2705587"/>
                  <a:pt x="1005118" y="2877604"/>
                  <a:pt x="992458" y="2966224"/>
                </a:cubicBezTo>
                <a:cubicBezTo>
                  <a:pt x="988741" y="2992244"/>
                  <a:pt x="987217" y="3018672"/>
                  <a:pt x="981307" y="3044283"/>
                </a:cubicBezTo>
                <a:cubicBezTo>
                  <a:pt x="976021" y="3067190"/>
                  <a:pt x="964707" y="3088383"/>
                  <a:pt x="959005" y="3111190"/>
                </a:cubicBezTo>
                <a:cubicBezTo>
                  <a:pt x="953521" y="3133125"/>
                  <a:pt x="953337" y="3156163"/>
                  <a:pt x="947853" y="3178098"/>
                </a:cubicBezTo>
                <a:cubicBezTo>
                  <a:pt x="942151" y="3200905"/>
                  <a:pt x="930161" y="3221953"/>
                  <a:pt x="925551" y="3245005"/>
                </a:cubicBezTo>
                <a:cubicBezTo>
                  <a:pt x="902878" y="3358371"/>
                  <a:pt x="926110" y="3254200"/>
                  <a:pt x="903248" y="3334215"/>
                </a:cubicBezTo>
                <a:cubicBezTo>
                  <a:pt x="899038" y="3348951"/>
                  <a:pt x="896307" y="3364084"/>
                  <a:pt x="892097" y="3378820"/>
                </a:cubicBezTo>
                <a:cubicBezTo>
                  <a:pt x="888868" y="3390122"/>
                  <a:pt x="884175" y="3400971"/>
                  <a:pt x="880946" y="3412273"/>
                </a:cubicBezTo>
                <a:cubicBezTo>
                  <a:pt x="876736" y="3427009"/>
                  <a:pt x="874199" y="3442198"/>
                  <a:pt x="869795" y="3456878"/>
                </a:cubicBezTo>
                <a:cubicBezTo>
                  <a:pt x="863040" y="3479395"/>
                  <a:pt x="860532" y="3504224"/>
                  <a:pt x="847492" y="3523785"/>
                </a:cubicBezTo>
                <a:cubicBezTo>
                  <a:pt x="840058" y="3534936"/>
                  <a:pt x="830633" y="3544992"/>
                  <a:pt x="825190" y="3557239"/>
                </a:cubicBezTo>
                <a:cubicBezTo>
                  <a:pt x="815642" y="3578722"/>
                  <a:pt x="815927" y="3604585"/>
                  <a:pt x="802887" y="3624146"/>
                </a:cubicBezTo>
                <a:cubicBezTo>
                  <a:pt x="714677" y="3756465"/>
                  <a:pt x="867417" y="3522370"/>
                  <a:pt x="758283" y="3713356"/>
                </a:cubicBezTo>
                <a:cubicBezTo>
                  <a:pt x="753067" y="3722484"/>
                  <a:pt x="742548" y="3727449"/>
                  <a:pt x="735980" y="3735659"/>
                </a:cubicBezTo>
                <a:cubicBezTo>
                  <a:pt x="727608" y="3746124"/>
                  <a:pt x="721468" y="3758206"/>
                  <a:pt x="713678" y="3769112"/>
                </a:cubicBezTo>
                <a:cubicBezTo>
                  <a:pt x="702875" y="3784236"/>
                  <a:pt x="689589" y="3797663"/>
                  <a:pt x="680224" y="3813717"/>
                </a:cubicBezTo>
                <a:cubicBezTo>
                  <a:pt x="663472" y="3842435"/>
                  <a:pt x="650487" y="3873190"/>
                  <a:pt x="635619" y="3902927"/>
                </a:cubicBezTo>
                <a:cubicBezTo>
                  <a:pt x="628185" y="3917795"/>
                  <a:pt x="623291" y="3934233"/>
                  <a:pt x="613317" y="3947532"/>
                </a:cubicBezTo>
                <a:cubicBezTo>
                  <a:pt x="602166" y="3962400"/>
                  <a:pt x="588889" y="3975890"/>
                  <a:pt x="579863" y="3992137"/>
                </a:cubicBezTo>
                <a:cubicBezTo>
                  <a:pt x="570142" y="4009635"/>
                  <a:pt x="563891" y="4028903"/>
                  <a:pt x="557561" y="4047893"/>
                </a:cubicBezTo>
                <a:cubicBezTo>
                  <a:pt x="552714" y="4062432"/>
                  <a:pt x="553263" y="4078790"/>
                  <a:pt x="546409" y="4092498"/>
                </a:cubicBezTo>
                <a:cubicBezTo>
                  <a:pt x="538097" y="4109121"/>
                  <a:pt x="524107" y="4122235"/>
                  <a:pt x="512956" y="4137103"/>
                </a:cubicBezTo>
                <a:cubicBezTo>
                  <a:pt x="477060" y="4244790"/>
                  <a:pt x="534623" y="4077360"/>
                  <a:pt x="479502" y="4215161"/>
                </a:cubicBezTo>
                <a:cubicBezTo>
                  <a:pt x="439690" y="4314689"/>
                  <a:pt x="477806" y="4251159"/>
                  <a:pt x="434897" y="4315522"/>
                </a:cubicBezTo>
                <a:cubicBezTo>
                  <a:pt x="400041" y="4454949"/>
                  <a:pt x="444587" y="4281608"/>
                  <a:pt x="412595" y="4393581"/>
                </a:cubicBezTo>
                <a:cubicBezTo>
                  <a:pt x="384599" y="4491569"/>
                  <a:pt x="417024" y="4391447"/>
                  <a:pt x="390292" y="4471639"/>
                </a:cubicBezTo>
                <a:cubicBezTo>
                  <a:pt x="370966" y="4587594"/>
                  <a:pt x="367155" y="4580752"/>
                  <a:pt x="390292" y="4750420"/>
                </a:cubicBezTo>
                <a:cubicBezTo>
                  <a:pt x="392103" y="4763699"/>
                  <a:pt x="405161" y="4772722"/>
                  <a:pt x="412595" y="4783873"/>
                </a:cubicBezTo>
                <a:cubicBezTo>
                  <a:pt x="455630" y="4912982"/>
                  <a:pt x="410488" y="4810801"/>
                  <a:pt x="457200" y="4873083"/>
                </a:cubicBezTo>
                <a:cubicBezTo>
                  <a:pt x="473283" y="4894526"/>
                  <a:pt x="501805" y="4939990"/>
                  <a:pt x="501805" y="4939990"/>
                </a:cubicBezTo>
                <a:cubicBezTo>
                  <a:pt x="505522" y="4951141"/>
                  <a:pt x="504644" y="4965132"/>
                  <a:pt x="512956" y="4973444"/>
                </a:cubicBezTo>
                <a:cubicBezTo>
                  <a:pt x="521267" y="4981756"/>
                  <a:pt x="536330" y="4978547"/>
                  <a:pt x="546409" y="4984595"/>
                </a:cubicBezTo>
                <a:cubicBezTo>
                  <a:pt x="555424" y="4990004"/>
                  <a:pt x="559308" y="5002196"/>
                  <a:pt x="568712" y="5006898"/>
                </a:cubicBezTo>
                <a:cubicBezTo>
                  <a:pt x="568717" y="5006901"/>
                  <a:pt x="652344" y="5034774"/>
                  <a:pt x="669073" y="5040351"/>
                </a:cubicBezTo>
                <a:lnTo>
                  <a:pt x="735980" y="5062654"/>
                </a:lnTo>
                <a:lnTo>
                  <a:pt x="769434" y="5073805"/>
                </a:lnTo>
                <a:cubicBezTo>
                  <a:pt x="836341" y="5070088"/>
                  <a:pt x="903421" y="5068721"/>
                  <a:pt x="970156" y="5062654"/>
                </a:cubicBezTo>
                <a:cubicBezTo>
                  <a:pt x="978895" y="5061860"/>
                  <a:pt x="1036475" y="5046220"/>
                  <a:pt x="1048214" y="5040351"/>
                </a:cubicBezTo>
                <a:cubicBezTo>
                  <a:pt x="1134671" y="4997122"/>
                  <a:pt x="1031044" y="5034923"/>
                  <a:pt x="1115122" y="5006898"/>
                </a:cubicBezTo>
                <a:lnTo>
                  <a:pt x="1159727" y="4962293"/>
                </a:lnTo>
                <a:cubicBezTo>
                  <a:pt x="1167161" y="4954859"/>
                  <a:pt x="1176197" y="4948738"/>
                  <a:pt x="1182029" y="4939990"/>
                </a:cubicBezTo>
                <a:lnTo>
                  <a:pt x="1226634" y="4873083"/>
                </a:lnTo>
                <a:cubicBezTo>
                  <a:pt x="1230351" y="4861932"/>
                  <a:pt x="1232528" y="4850143"/>
                  <a:pt x="1237785" y="4839629"/>
                </a:cubicBezTo>
                <a:cubicBezTo>
                  <a:pt x="1251852" y="4811495"/>
                  <a:pt x="1261646" y="4804617"/>
                  <a:pt x="1282390" y="4783873"/>
                </a:cubicBezTo>
                <a:cubicBezTo>
                  <a:pt x="1308930" y="4704251"/>
                  <a:pt x="1291652" y="4736526"/>
                  <a:pt x="1326995" y="4683512"/>
                </a:cubicBezTo>
                <a:cubicBezTo>
                  <a:pt x="1364474" y="4571076"/>
                  <a:pt x="1307287" y="4745488"/>
                  <a:pt x="1349297" y="4605454"/>
                </a:cubicBezTo>
                <a:cubicBezTo>
                  <a:pt x="1356052" y="4582936"/>
                  <a:pt x="1366990" y="4561599"/>
                  <a:pt x="1371600" y="4538546"/>
                </a:cubicBezTo>
                <a:lnTo>
                  <a:pt x="1393902" y="4427034"/>
                </a:lnTo>
                <a:cubicBezTo>
                  <a:pt x="1401336" y="4348976"/>
                  <a:pt x="1403315" y="4270204"/>
                  <a:pt x="1416205" y="4192859"/>
                </a:cubicBezTo>
                <a:cubicBezTo>
                  <a:pt x="1419922" y="4170556"/>
                  <a:pt x="1421872" y="4147886"/>
                  <a:pt x="1427356" y="4125951"/>
                </a:cubicBezTo>
                <a:cubicBezTo>
                  <a:pt x="1433058" y="4103144"/>
                  <a:pt x="1442224" y="4081346"/>
                  <a:pt x="1449658" y="4059044"/>
                </a:cubicBezTo>
                <a:cubicBezTo>
                  <a:pt x="1449662" y="4059033"/>
                  <a:pt x="1471956" y="3992148"/>
                  <a:pt x="1471961" y="3992137"/>
                </a:cubicBezTo>
                <a:cubicBezTo>
                  <a:pt x="1479395" y="3977269"/>
                  <a:pt x="1485710" y="3961786"/>
                  <a:pt x="1494263" y="3947532"/>
                </a:cubicBezTo>
                <a:cubicBezTo>
                  <a:pt x="1508054" y="3924547"/>
                  <a:pt x="1530392" y="3906053"/>
                  <a:pt x="1538868" y="3880624"/>
                </a:cubicBezTo>
                <a:cubicBezTo>
                  <a:pt x="1551379" y="3843091"/>
                  <a:pt x="1550273" y="3841152"/>
                  <a:pt x="1572322" y="3802566"/>
                </a:cubicBezTo>
                <a:cubicBezTo>
                  <a:pt x="1578971" y="3790930"/>
                  <a:pt x="1589181" y="3781359"/>
                  <a:pt x="1594624" y="3769112"/>
                </a:cubicBezTo>
                <a:cubicBezTo>
                  <a:pt x="1604172" y="3747629"/>
                  <a:pt x="1609493" y="3724507"/>
                  <a:pt x="1616927" y="3702205"/>
                </a:cubicBezTo>
                <a:lnTo>
                  <a:pt x="1639229" y="3635298"/>
                </a:lnTo>
                <a:cubicBezTo>
                  <a:pt x="1642946" y="3624147"/>
                  <a:pt x="1648075" y="3613370"/>
                  <a:pt x="1650380" y="3601844"/>
                </a:cubicBezTo>
                <a:cubicBezTo>
                  <a:pt x="1654097" y="3583259"/>
                  <a:pt x="1658649" y="3564821"/>
                  <a:pt x="1661531" y="3546088"/>
                </a:cubicBezTo>
                <a:cubicBezTo>
                  <a:pt x="1666088" y="3516468"/>
                  <a:pt x="1668126" y="3486498"/>
                  <a:pt x="1672683" y="3456878"/>
                </a:cubicBezTo>
                <a:cubicBezTo>
                  <a:pt x="1687746" y="3358973"/>
                  <a:pt x="1684591" y="3440109"/>
                  <a:pt x="1694985" y="3311912"/>
                </a:cubicBezTo>
                <a:cubicBezTo>
                  <a:pt x="1703717" y="3204214"/>
                  <a:pt x="1705354" y="3095917"/>
                  <a:pt x="1717287" y="2988527"/>
                </a:cubicBezTo>
                <a:cubicBezTo>
                  <a:pt x="1722649" y="2940268"/>
                  <a:pt x="1726277" y="2881227"/>
                  <a:pt x="1739590" y="2832410"/>
                </a:cubicBezTo>
                <a:cubicBezTo>
                  <a:pt x="1745775" y="2809730"/>
                  <a:pt x="1745269" y="2782126"/>
                  <a:pt x="1761892" y="2765503"/>
                </a:cubicBezTo>
                <a:cubicBezTo>
                  <a:pt x="1769326" y="2758069"/>
                  <a:pt x="1777627" y="2751410"/>
                  <a:pt x="1784195" y="2743200"/>
                </a:cubicBezTo>
                <a:cubicBezTo>
                  <a:pt x="1792567" y="2732735"/>
                  <a:pt x="1797020" y="2719223"/>
                  <a:pt x="1806497" y="2709746"/>
                </a:cubicBezTo>
                <a:cubicBezTo>
                  <a:pt x="1815974" y="2700269"/>
                  <a:pt x="1828800" y="2694878"/>
                  <a:pt x="1839951" y="2687444"/>
                </a:cubicBezTo>
                <a:cubicBezTo>
                  <a:pt x="1847385" y="2676293"/>
                  <a:pt x="1853531" y="2664166"/>
                  <a:pt x="1862253" y="2653990"/>
                </a:cubicBezTo>
                <a:cubicBezTo>
                  <a:pt x="1862273" y="2653967"/>
                  <a:pt x="1917999" y="2598245"/>
                  <a:pt x="1929161" y="2587083"/>
                </a:cubicBezTo>
                <a:cubicBezTo>
                  <a:pt x="1940312" y="2575932"/>
                  <a:pt x="1953866" y="2566750"/>
                  <a:pt x="1962614" y="2553629"/>
                </a:cubicBezTo>
                <a:lnTo>
                  <a:pt x="1984917" y="2520176"/>
                </a:lnTo>
                <a:cubicBezTo>
                  <a:pt x="2011457" y="2440554"/>
                  <a:pt x="1994178" y="2472828"/>
                  <a:pt x="2029522" y="2419815"/>
                </a:cubicBezTo>
                <a:cubicBezTo>
                  <a:pt x="2033239" y="2408664"/>
                  <a:pt x="2036043" y="2397165"/>
                  <a:pt x="2040673" y="2386361"/>
                </a:cubicBezTo>
                <a:cubicBezTo>
                  <a:pt x="2047221" y="2371082"/>
                  <a:pt x="2057138" y="2357321"/>
                  <a:pt x="2062975" y="2341756"/>
                </a:cubicBezTo>
                <a:cubicBezTo>
                  <a:pt x="2068356" y="2327406"/>
                  <a:pt x="2069723" y="2311831"/>
                  <a:pt x="2074127" y="2297151"/>
                </a:cubicBezTo>
                <a:cubicBezTo>
                  <a:pt x="2080882" y="2274634"/>
                  <a:pt x="2096429" y="2230244"/>
                  <a:pt x="2096429" y="2230244"/>
                </a:cubicBezTo>
                <a:cubicBezTo>
                  <a:pt x="2100146" y="2181922"/>
                  <a:pt x="2104557" y="2133648"/>
                  <a:pt x="2107580" y="2085278"/>
                </a:cubicBezTo>
                <a:cubicBezTo>
                  <a:pt x="2115709" y="1955222"/>
                  <a:pt x="2129883" y="1694985"/>
                  <a:pt x="2129883" y="1694985"/>
                </a:cubicBezTo>
                <a:cubicBezTo>
                  <a:pt x="2123326" y="1629421"/>
                  <a:pt x="2121518" y="1556986"/>
                  <a:pt x="2096429" y="1494263"/>
                </a:cubicBezTo>
                <a:cubicBezTo>
                  <a:pt x="2088995" y="1475678"/>
                  <a:pt x="2083712" y="1456080"/>
                  <a:pt x="2074127" y="1438507"/>
                </a:cubicBezTo>
                <a:cubicBezTo>
                  <a:pt x="2061292" y="1414976"/>
                  <a:pt x="2044390" y="1393902"/>
                  <a:pt x="2029522" y="1371600"/>
                </a:cubicBezTo>
                <a:lnTo>
                  <a:pt x="2007219" y="1338146"/>
                </a:lnTo>
                <a:cubicBezTo>
                  <a:pt x="2003502" y="1326995"/>
                  <a:pt x="2002115" y="1314772"/>
                  <a:pt x="1996068" y="1304693"/>
                </a:cubicBezTo>
                <a:cubicBezTo>
                  <a:pt x="1990659" y="1295678"/>
                  <a:pt x="1980334" y="1290600"/>
                  <a:pt x="1973766" y="1282390"/>
                </a:cubicBezTo>
                <a:cubicBezTo>
                  <a:pt x="1965394" y="1271925"/>
                  <a:pt x="1958897" y="1260088"/>
                  <a:pt x="1951463" y="1248937"/>
                </a:cubicBezTo>
                <a:cubicBezTo>
                  <a:pt x="1925578" y="1171279"/>
                  <a:pt x="1958829" y="1254410"/>
                  <a:pt x="1918009" y="1193181"/>
                </a:cubicBezTo>
                <a:cubicBezTo>
                  <a:pt x="1889200" y="1149967"/>
                  <a:pt x="1905342" y="1151621"/>
                  <a:pt x="1873405" y="1115122"/>
                </a:cubicBezTo>
                <a:cubicBezTo>
                  <a:pt x="1856097" y="1095341"/>
                  <a:pt x="1832227" y="1081236"/>
                  <a:pt x="1817648" y="1059366"/>
                </a:cubicBezTo>
                <a:cubicBezTo>
                  <a:pt x="1768356" y="985426"/>
                  <a:pt x="1826289" y="1067588"/>
                  <a:pt x="1761892" y="992459"/>
                </a:cubicBezTo>
                <a:cubicBezTo>
                  <a:pt x="1749797" y="978348"/>
                  <a:pt x="1739241" y="962977"/>
                  <a:pt x="1728439" y="947854"/>
                </a:cubicBezTo>
                <a:cubicBezTo>
                  <a:pt x="1720649" y="936948"/>
                  <a:pt x="1714716" y="924696"/>
                  <a:pt x="1706136" y="914400"/>
                </a:cubicBezTo>
                <a:cubicBezTo>
                  <a:pt x="1696040" y="902285"/>
                  <a:pt x="1682779" y="893061"/>
                  <a:pt x="1672683" y="880946"/>
                </a:cubicBezTo>
                <a:cubicBezTo>
                  <a:pt x="1664103" y="870650"/>
                  <a:pt x="1659857" y="856970"/>
                  <a:pt x="1650380" y="847493"/>
                </a:cubicBezTo>
                <a:cubicBezTo>
                  <a:pt x="1633550" y="830663"/>
                  <a:pt x="1612315" y="818810"/>
                  <a:pt x="1594624" y="802888"/>
                </a:cubicBezTo>
                <a:cubicBezTo>
                  <a:pt x="1575088" y="785305"/>
                  <a:pt x="1557453" y="765717"/>
                  <a:pt x="1538868" y="747132"/>
                </a:cubicBezTo>
                <a:lnTo>
                  <a:pt x="1427356" y="635620"/>
                </a:lnTo>
                <a:lnTo>
                  <a:pt x="1393902" y="602166"/>
                </a:lnTo>
                <a:cubicBezTo>
                  <a:pt x="1386468" y="594732"/>
                  <a:pt x="1377908" y="588274"/>
                  <a:pt x="1371600" y="579863"/>
                </a:cubicBezTo>
                <a:cubicBezTo>
                  <a:pt x="1346989" y="547049"/>
                  <a:pt x="1335755" y="527691"/>
                  <a:pt x="1304692" y="501805"/>
                </a:cubicBezTo>
                <a:cubicBezTo>
                  <a:pt x="1294396" y="493225"/>
                  <a:pt x="1281325" y="488328"/>
                  <a:pt x="1271239" y="479503"/>
                </a:cubicBezTo>
                <a:cubicBezTo>
                  <a:pt x="1251458" y="462195"/>
                  <a:pt x="1234069" y="442332"/>
                  <a:pt x="1215483" y="423746"/>
                </a:cubicBezTo>
                <a:cubicBezTo>
                  <a:pt x="1208049" y="416312"/>
                  <a:pt x="1201928" y="407276"/>
                  <a:pt x="1193180" y="401444"/>
                </a:cubicBezTo>
                <a:cubicBezTo>
                  <a:pt x="1090207" y="332795"/>
                  <a:pt x="1216879" y="420402"/>
                  <a:pt x="1137424" y="356839"/>
                </a:cubicBezTo>
                <a:cubicBezTo>
                  <a:pt x="1126959" y="348467"/>
                  <a:pt x="1114435" y="342909"/>
                  <a:pt x="1103970" y="334537"/>
                </a:cubicBezTo>
                <a:cubicBezTo>
                  <a:pt x="1095760" y="327969"/>
                  <a:pt x="1090416" y="318066"/>
                  <a:pt x="1081668" y="312234"/>
                </a:cubicBezTo>
                <a:cubicBezTo>
                  <a:pt x="1067837" y="303013"/>
                  <a:pt x="1051931" y="297366"/>
                  <a:pt x="1037063" y="289932"/>
                </a:cubicBezTo>
                <a:cubicBezTo>
                  <a:pt x="1006003" y="258872"/>
                  <a:pt x="949828" y="193947"/>
                  <a:pt x="903248" y="178420"/>
                </a:cubicBezTo>
                <a:lnTo>
                  <a:pt x="836341" y="156117"/>
                </a:lnTo>
                <a:cubicBezTo>
                  <a:pt x="772925" y="92701"/>
                  <a:pt x="833985" y="143787"/>
                  <a:pt x="769434" y="111512"/>
                </a:cubicBezTo>
                <a:cubicBezTo>
                  <a:pt x="682967" y="68279"/>
                  <a:pt x="786611" y="106087"/>
                  <a:pt x="702527" y="78059"/>
                </a:cubicBezTo>
                <a:cubicBezTo>
                  <a:pt x="695093" y="70625"/>
                  <a:pt x="689888" y="59898"/>
                  <a:pt x="680224" y="55756"/>
                </a:cubicBezTo>
                <a:cubicBezTo>
                  <a:pt x="662803" y="48290"/>
                  <a:pt x="642754" y="49592"/>
                  <a:pt x="624468" y="44605"/>
                </a:cubicBezTo>
                <a:cubicBezTo>
                  <a:pt x="601788" y="38420"/>
                  <a:pt x="579863" y="29737"/>
                  <a:pt x="557561" y="22303"/>
                </a:cubicBezTo>
                <a:lnTo>
                  <a:pt x="524107" y="11151"/>
                </a:lnTo>
                <a:lnTo>
                  <a:pt x="490653" y="0"/>
                </a:lnTo>
                <a:cubicBezTo>
                  <a:pt x="479502" y="3717"/>
                  <a:pt x="467279" y="5103"/>
                  <a:pt x="457200" y="11151"/>
                </a:cubicBezTo>
                <a:cubicBezTo>
                  <a:pt x="448185" y="16560"/>
                  <a:pt x="443308" y="27146"/>
                  <a:pt x="434897" y="33454"/>
                </a:cubicBezTo>
                <a:cubicBezTo>
                  <a:pt x="428248" y="38441"/>
                  <a:pt x="420029" y="33454"/>
                  <a:pt x="401444" y="44605"/>
                </a:cubicBezTo>
                <a:close/>
              </a:path>
            </a:pathLst>
          </a:cu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A06B8A4-F413-1D47-A18F-451E9E3B0ED3}"/>
              </a:ext>
            </a:extLst>
          </p:cNvPr>
          <p:cNvSpPr txBox="1"/>
          <p:nvPr/>
        </p:nvSpPr>
        <p:spPr>
          <a:xfrm>
            <a:off x="7263708" y="5891560"/>
            <a:ext cx="51276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>
                <a:solidFill>
                  <a:schemeClr val="accent6">
                    <a:lumMod val="75000"/>
                  </a:schemeClr>
                </a:solidFill>
              </a:rPr>
              <a:t>Jeff</a:t>
            </a:r>
          </a:p>
        </p:txBody>
      </p:sp>
    </p:spTree>
    <p:extLst>
      <p:ext uri="{BB962C8B-B14F-4D97-AF65-F5344CB8AC3E}">
        <p14:creationId xmlns:p14="http://schemas.microsoft.com/office/powerpoint/2010/main" val="2572221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85F39-7448-E240-8C02-ECAEF930A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Recursion is more like startup org chart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A7933-1A7D-7C4E-9339-AD0A9C362E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One person has to play every</a:t>
            </a:r>
            <a:br>
              <a:rPr lang="en-US" dirty="0"/>
            </a:br>
            <a:r>
              <a:rPr lang="en-US" dirty="0"/>
              <a:t>role, cloning themselves</a:t>
            </a:r>
          </a:p>
          <a:p>
            <a:r>
              <a:rPr lang="en-US" dirty="0"/>
              <a:t>Person ”pauses” current work,</a:t>
            </a:r>
            <a:br>
              <a:rPr lang="en-US" dirty="0"/>
            </a:br>
            <a:r>
              <a:rPr lang="en-US" dirty="0"/>
              <a:t>performs subtask(s), then</a:t>
            </a:r>
            <a:br>
              <a:rPr lang="en-US" dirty="0"/>
            </a:br>
            <a:r>
              <a:rPr lang="en-US" dirty="0"/>
              <a:t>continues where they left off,</a:t>
            </a:r>
            <a:br>
              <a:rPr lang="en-US" dirty="0"/>
            </a:br>
            <a:r>
              <a:rPr lang="en-US" dirty="0"/>
              <a:t>possibly using subtask results</a:t>
            </a:r>
          </a:p>
          <a:p>
            <a:r>
              <a:rPr lang="en-US" dirty="0"/>
              <a:t>Each call or email to worker is</a:t>
            </a:r>
            <a:br>
              <a:rPr lang="en-US" dirty="0"/>
            </a:br>
            <a:r>
              <a:rPr lang="en-US" dirty="0"/>
              <a:t>analogous to a function call</a:t>
            </a:r>
          </a:p>
          <a:p>
            <a:r>
              <a:rPr lang="en-US" dirty="0"/>
              <a:t>(A large company could launch</a:t>
            </a:r>
            <a:br>
              <a:rPr lang="en-US" dirty="0"/>
            </a:br>
            <a:r>
              <a:rPr lang="en-US" dirty="0"/>
              <a:t>multiple core/employees)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7BEE552-AC3E-9947-9268-4AFB5885DE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2639" y="1504511"/>
            <a:ext cx="5371729" cy="4672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3197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4878D-D790-C348-A871-90F3E8872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start with math recurrence relations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6FA588-560C-5C43-9FEC-238A508A78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Factorial definition:</a:t>
            </a:r>
          </a:p>
          <a:p>
            <a:pPr lvl="1"/>
            <a:r>
              <a:rPr lang="en-US" dirty="0"/>
              <a:t>Let 0! = 1</a:t>
            </a:r>
          </a:p>
          <a:p>
            <a:pPr lvl="1"/>
            <a:r>
              <a:rPr lang="en-US" dirty="0"/>
              <a:t>Define n! = n * (n-1)! for n&gt;=1</a:t>
            </a:r>
          </a:p>
          <a:p>
            <a:r>
              <a:rPr lang="en-US" dirty="0"/>
              <a:t>Recurrent math function calls</a:t>
            </a:r>
            <a:br>
              <a:rPr lang="en-US" dirty="0"/>
            </a:br>
            <a:r>
              <a:rPr lang="en-US" dirty="0"/>
              <a:t>become recursive function</a:t>
            </a:r>
            <a:br>
              <a:rPr lang="en-US" dirty="0"/>
            </a:br>
            <a:r>
              <a:rPr lang="en-US" dirty="0"/>
              <a:t>call in Python</a:t>
            </a:r>
          </a:p>
          <a:p>
            <a:r>
              <a:rPr lang="en-US" dirty="0"/>
              <a:t>Non-recursive version is harder</a:t>
            </a:r>
            <a:br>
              <a:rPr lang="en-US" dirty="0"/>
            </a:br>
            <a:r>
              <a:rPr lang="en-US" dirty="0"/>
              <a:t>to understand and less natural</a:t>
            </a:r>
          </a:p>
          <a:p>
            <a:r>
              <a:rPr lang="en-US" dirty="0"/>
              <a:t>This has linear time </a:t>
            </a:r>
            <a:r>
              <a:rPr lang="en-US" i="1" dirty="0"/>
              <a:t>O(n)</a:t>
            </a:r>
            <a:r>
              <a:rPr lang="en-US" dirty="0"/>
              <a:t>; more</a:t>
            </a:r>
            <a:br>
              <a:rPr lang="en-US" dirty="0"/>
            </a:br>
            <a:r>
              <a:rPr lang="en-US" dirty="0"/>
              <a:t>clear in non-recursive version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ECF959-A074-534C-BF24-8351A6900DE7}"/>
              </a:ext>
            </a:extLst>
          </p:cNvPr>
          <p:cNvSpPr txBox="1"/>
          <p:nvPr/>
        </p:nvSpPr>
        <p:spPr>
          <a:xfrm>
            <a:off x="6386794" y="2937150"/>
            <a:ext cx="4650047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fact(n):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n * fact(n-1)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0E40DD-DD92-5A42-9800-A4C6CE1CAD6C}"/>
              </a:ext>
            </a:extLst>
          </p:cNvPr>
          <p:cNvSpPr txBox="1"/>
          <p:nvPr/>
        </p:nvSpPr>
        <p:spPr>
          <a:xfrm>
            <a:off x="6386794" y="4245708"/>
            <a:ext cx="5089412" cy="193899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factloop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 =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for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in range(1,n+1):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    r *=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endParaRPr lang="en-US" sz="2400" dirty="0">
              <a:latin typeface="Monaco" charset="0"/>
              <a:ea typeface="Monaco" charset="0"/>
              <a:cs typeface="Monaco" charset="0"/>
            </a:endParaRP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r</a:t>
            </a:r>
          </a:p>
        </p:txBody>
      </p:sp>
    </p:spTree>
    <p:extLst>
      <p:ext uri="{BB962C8B-B14F-4D97-AF65-F5344CB8AC3E}">
        <p14:creationId xmlns:p14="http://schemas.microsoft.com/office/powerpoint/2010/main" val="37703452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B8DDB4-38DB-B54A-BC3A-F52037844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Fibonacci sequence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CD4B5D-B999-344B-AC81-9CA260D576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Let F(0) = F(1) = 1</a:t>
            </a:r>
          </a:p>
          <a:p>
            <a:r>
              <a:rPr lang="en-US" dirty="0"/>
              <a:t>Define F(n) = F(n-1) + F(n-2) for n&gt;=2</a:t>
            </a:r>
          </a:p>
          <a:p>
            <a:r>
              <a:rPr lang="en-US" dirty="0"/>
              <a:t>Recursive implementation is very natural but </a:t>
            </a:r>
            <a:r>
              <a:rPr lang="en-US" dirty="0" err="1"/>
              <a:t>mucho</a:t>
            </a:r>
            <a:r>
              <a:rPr lang="en-US" dirty="0"/>
              <a:t> inefficient!</a:t>
            </a:r>
          </a:p>
          <a:p>
            <a:r>
              <a:rPr lang="en-US" dirty="0"/>
              <a:t>We do small bit of work to combine results of two subproblems, and each subproblem is only 1 and 2 elements smaller</a:t>
            </a:r>
          </a:p>
          <a:p>
            <a:r>
              <a:rPr lang="en-US" dirty="0"/>
              <a:t>Compare this to fact(n) where we do small bit of work using result of a </a:t>
            </a:r>
            <a:r>
              <a:rPr lang="en-US" b="1" dirty="0"/>
              <a:t>single</a:t>
            </a:r>
            <a:r>
              <a:rPr lang="en-US" dirty="0"/>
              <a:t> subproblem, which has linear time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BE4326-E52F-5245-90F3-C0DEEC9EFBC5}"/>
              </a:ext>
            </a:extLst>
          </p:cNvPr>
          <p:cNvSpPr txBox="1"/>
          <p:nvPr/>
        </p:nvSpPr>
        <p:spPr>
          <a:xfrm>
            <a:off x="6164094" y="794168"/>
            <a:ext cx="5752289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fib(n):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 or n==1: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fib(n-1) + fib(n-2)</a:t>
            </a:r>
          </a:p>
        </p:txBody>
      </p:sp>
    </p:spTree>
    <p:extLst>
      <p:ext uri="{BB962C8B-B14F-4D97-AF65-F5344CB8AC3E}">
        <p14:creationId xmlns:p14="http://schemas.microsoft.com/office/powerpoint/2010/main" val="27338874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DEBC3-BDC7-5A4B-9992-D672E4344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fast is fib(n)?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6FEC739-21F2-784E-AAE5-EBEECC6980F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Seems like it should linear</a:t>
                </a:r>
              </a:p>
              <a:p>
                <a:r>
                  <a:rPr lang="en-US" dirty="0"/>
                  <a:t>Computation of fib(n-1) and fib(n-2) overlap, repeating same computations</a:t>
                </a:r>
              </a:p>
              <a:p>
                <a:r>
                  <a:rPr lang="en-US" dirty="0"/>
                  <a:t>Solving and combining results from two similarly-sized subproblems yields exponential complexity, 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dirty="0"/>
                  <a:t>)</a:t>
                </a:r>
              </a:p>
              <a:p>
                <a:r>
                  <a:rPr lang="en-US" dirty="0"/>
                  <a:t>fib(30) takes 0.5s</a:t>
                </a:r>
              </a:p>
              <a:p>
                <a:r>
                  <a:rPr lang="en-US" dirty="0"/>
                  <a:t>fib(36) takes 9.0s</a:t>
                </a:r>
              </a:p>
              <a:p>
                <a:r>
                  <a:rPr lang="en-US" dirty="0"/>
                  <a:t>fib(37) takes 16.7s</a:t>
                </a:r>
              </a:p>
              <a:p>
                <a:r>
                  <a:rPr lang="en-US" dirty="0"/>
                  <a:t>fact(n) invokes a single similarly-sized subproblem so is linear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56FEC739-21F2-784E-AAE5-EBEECC6980F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632" b="-292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67816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497B5-7AF9-B843-9E40-9A26D47CE9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1313"/>
            <a:ext cx="10515600" cy="1325563"/>
          </a:xfrm>
        </p:spPr>
        <p:txBody>
          <a:bodyPr/>
          <a:lstStyle/>
          <a:p>
            <a:r>
              <a:rPr lang="en-US" dirty="0"/>
              <a:t>Compare fact, fib call trees visually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E8A2024-76E9-9C46-A3F1-7B6D09B9FB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746444"/>
            <a:ext cx="1551568" cy="474969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14D673E-CBE9-1242-B5A5-5A2E72FCCC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0829" y="2692026"/>
            <a:ext cx="6779941" cy="352685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E0B5AA0-FDC7-FC45-AE91-C8D28DE69A77}"/>
              </a:ext>
            </a:extLst>
          </p:cNvPr>
          <p:cNvSpPr txBox="1"/>
          <p:nvPr/>
        </p:nvSpPr>
        <p:spPr>
          <a:xfrm>
            <a:off x="2921621" y="1284779"/>
            <a:ext cx="793281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Difference comes down to two versus one subproblem!</a:t>
            </a:r>
          </a:p>
          <a:p>
            <a:r>
              <a:rPr lang="en-US" sz="2400" dirty="0"/>
              <a:t>Key idea: recursion traces out a tree of function calls,</a:t>
            </a:r>
            <a:br>
              <a:rPr lang="en-US" sz="2400" dirty="0"/>
            </a:br>
            <a:r>
              <a:rPr lang="en-US" sz="2400" dirty="0"/>
              <a:t>meaning recursion is most natural way to walk trees</a:t>
            </a:r>
          </a:p>
        </p:txBody>
      </p:sp>
    </p:spTree>
    <p:extLst>
      <p:ext uri="{BB962C8B-B14F-4D97-AF65-F5344CB8AC3E}">
        <p14:creationId xmlns:p14="http://schemas.microsoft.com/office/powerpoint/2010/main" val="17100387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C897D-F78F-6144-A698-36675EC6B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aside: Trade memory for speed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AD294D6-FF51-1044-85E4-099D5563A56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r>
                  <a:rPr lang="en-US" dirty="0"/>
                  <a:t>Use </a:t>
                </a:r>
                <a:r>
                  <a:rPr lang="en-US" i="1" dirty="0"/>
                  <a:t>dynamic programming </a:t>
                </a:r>
                <a:r>
                  <a:rPr lang="en-US" dirty="0"/>
                  <a:t>to solve Fibonacci in O(n) not O(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dirty="0"/>
                  <a:t>)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pPr marL="0" indent="0">
                  <a:buNone/>
                </a:pPr>
                <a:br>
                  <a:rPr lang="en-US" dirty="0"/>
                </a:br>
                <a:endParaRPr lang="en-US" dirty="0"/>
              </a:p>
              <a:p>
                <a:r>
                  <a:rPr lang="en-US" dirty="0" err="1"/>
                  <a:t>cachefib</a:t>
                </a:r>
                <a:r>
                  <a:rPr lang="en-US" dirty="0"/>
                  <a:t>(1000) take 0.3s compared to fib(37) at 16.7s (wow)</a:t>
                </a:r>
              </a:p>
              <a:p>
                <a:r>
                  <a:rPr lang="en-US" dirty="0"/>
                  <a:t>Algorithmic changes matter much more than code optimizations</a:t>
                </a:r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AD294D6-FF51-1044-85E4-099D5563A56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844" t="-3216" b="-17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9C2E4F61-FBDB-DF4E-801A-38888933234C}"/>
              </a:ext>
            </a:extLst>
          </p:cNvPr>
          <p:cNvSpPr txBox="1"/>
          <p:nvPr/>
        </p:nvSpPr>
        <p:spPr>
          <a:xfrm>
            <a:off x="2232498" y="2428412"/>
            <a:ext cx="8613842" cy="230832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cachefib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 = [0 for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in range(n+1)]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F[0] = F[1] =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for 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in range(2,n+1): # work up not down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    F[</a:t>
            </a:r>
            <a:r>
              <a:rPr lang="en-US" sz="2400" dirty="0" err="1">
                <a:latin typeface="Monaco" charset="0"/>
                <a:ea typeface="Monaco" charset="0"/>
                <a:cs typeface="Monaco" charset="0"/>
              </a:rPr>
              <a:t>i</a:t>
            </a:r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] = F[i-1] + F[i-2]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F[n]</a:t>
            </a:r>
          </a:p>
        </p:txBody>
      </p:sp>
    </p:spTree>
    <p:extLst>
      <p:ext uri="{BB962C8B-B14F-4D97-AF65-F5344CB8AC3E}">
        <p14:creationId xmlns:p14="http://schemas.microsoft.com/office/powerpoint/2010/main" val="25409438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65FA44-505B-DE42-B8C0-D89E9E82D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Summary: formula for recursive functions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71F21C-3B31-6F4B-AEF0-90927DCBFB9F}"/>
              </a:ext>
            </a:extLst>
          </p:cNvPr>
          <p:cNvSpPr txBox="1"/>
          <p:nvPr/>
        </p:nvSpPr>
        <p:spPr>
          <a:xfrm>
            <a:off x="608163" y="4093550"/>
            <a:ext cx="4650047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fact(n):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n * fact(n-1)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0AECF0-A893-5F4F-8BEE-43939B2EBB9A}"/>
              </a:ext>
            </a:extLst>
          </p:cNvPr>
          <p:cNvSpPr txBox="1"/>
          <p:nvPr/>
        </p:nvSpPr>
        <p:spPr>
          <a:xfrm>
            <a:off x="1668545" y="1496420"/>
            <a:ext cx="8116478" cy="193899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def f(input):</a:t>
            </a:r>
          </a:p>
          <a:p>
            <a:r>
              <a:rPr lang="en-US" sz="2400" dirty="0"/>
              <a:t>    1. check termination condition</a:t>
            </a:r>
          </a:p>
          <a:p>
            <a:r>
              <a:rPr lang="en-US" sz="2400" dirty="0"/>
              <a:t>    2. process the active input region / current node, </a:t>
            </a:r>
            <a:r>
              <a:rPr lang="en-US" sz="2400" dirty="0" err="1"/>
              <a:t>etc</a:t>
            </a:r>
            <a:r>
              <a:rPr lang="en-US" sz="2400" dirty="0"/>
              <a:t>…</a:t>
            </a:r>
          </a:p>
          <a:p>
            <a:r>
              <a:rPr lang="en-US" sz="2400" dirty="0"/>
              <a:t>    3. invoke f on </a:t>
            </a:r>
            <a:r>
              <a:rPr lang="en-US" sz="2400" dirty="0" err="1"/>
              <a:t>subregion</a:t>
            </a:r>
            <a:r>
              <a:rPr lang="en-US" sz="2400" dirty="0"/>
              <a:t>(s)</a:t>
            </a:r>
          </a:p>
          <a:p>
            <a:r>
              <a:rPr lang="en-US" sz="2400" dirty="0"/>
              <a:t>    4. combine and return results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160637-DC33-0941-9384-8DDEB52A98C5}"/>
              </a:ext>
            </a:extLst>
          </p:cNvPr>
          <p:cNvSpPr txBox="1"/>
          <p:nvPr/>
        </p:nvSpPr>
        <p:spPr>
          <a:xfrm>
            <a:off x="5601511" y="4093550"/>
            <a:ext cx="5752289" cy="120032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def fib(n):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if n==0 or n==1: return 1</a:t>
            </a:r>
          </a:p>
          <a:p>
            <a:r>
              <a:rPr lang="en-US" sz="2400" dirty="0">
                <a:latin typeface="Monaco" charset="0"/>
                <a:ea typeface="Monaco" charset="0"/>
                <a:cs typeface="Monaco" charset="0"/>
              </a:rPr>
              <a:t>    return fib(n-1) + fib(n-2)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A12AB8-3250-0D41-ADCC-A7B2742E89A6}"/>
              </a:ext>
            </a:extLst>
          </p:cNvPr>
          <p:cNvSpPr txBox="1"/>
          <p:nvPr/>
        </p:nvSpPr>
        <p:spPr>
          <a:xfrm>
            <a:off x="7038799" y="3395149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Steps 2 and 4 are optional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FBDC7F3-DDD4-AD44-977B-A4A6E4B5E1E7}"/>
              </a:ext>
            </a:extLst>
          </p:cNvPr>
          <p:cNvSpPr txBox="1"/>
          <p:nvPr/>
        </p:nvSpPr>
        <p:spPr>
          <a:xfrm>
            <a:off x="1399810" y="5582685"/>
            <a:ext cx="96360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Terminology: </a:t>
            </a:r>
            <a:r>
              <a:rPr lang="en-US" i="1" dirty="0"/>
              <a:t>currently-active region </a:t>
            </a:r>
            <a:r>
              <a:rPr lang="en-US" dirty="0"/>
              <a:t>or </a:t>
            </a:r>
            <a:r>
              <a:rPr lang="en-US" i="1" dirty="0"/>
              <a:t>element </a:t>
            </a:r>
            <a:r>
              <a:rPr lang="en-US" dirty="0"/>
              <a:t>is what function is currently trying to process.</a:t>
            </a:r>
          </a:p>
          <a:p>
            <a:r>
              <a:rPr lang="en-US" dirty="0"/>
              <a:t>Here, that is argument n (the “region” is the numbers 0..n)</a:t>
            </a:r>
          </a:p>
        </p:txBody>
      </p:sp>
    </p:spTree>
    <p:extLst>
      <p:ext uri="{BB962C8B-B14F-4D97-AF65-F5344CB8AC3E}">
        <p14:creationId xmlns:p14="http://schemas.microsoft.com/office/powerpoint/2010/main" val="28825803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sf" id="{97E65415-5BD3-E646-A4C8-B2EDCF97EB05}" vid="{93AF98CC-E21A-BB4D-A350-89AA55D7A2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2101</TotalTime>
  <Words>1019</Words>
  <Application>Microsoft Macintosh PowerPoint</Application>
  <PresentationFormat>Widescreen</PresentationFormat>
  <Paragraphs>129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Cambria Math</vt:lpstr>
      <vt:lpstr>Monaco</vt:lpstr>
      <vt:lpstr>Office Theme</vt:lpstr>
      <vt:lpstr>Getting a grip on recursion</vt:lpstr>
      <vt:lpstr>Recursion is just delegation</vt:lpstr>
      <vt:lpstr>Recursion is more like startup org chart</vt:lpstr>
      <vt:lpstr>Let’s start with math recurrence relations</vt:lpstr>
      <vt:lpstr>Fibonacci sequence</vt:lpstr>
      <vt:lpstr>How fast is fib(n)?</vt:lpstr>
      <vt:lpstr>Compare fact, fib call trees visually</vt:lpstr>
      <vt:lpstr>An aside: Trade memory for speed</vt:lpstr>
      <vt:lpstr>Summary: formula for recursive functions</vt:lpstr>
      <vt:lpstr>Recursion at its finest: Divide and conquer</vt:lpstr>
      <vt:lpstr>The nature of divide and conquer alg’s</vt:lpstr>
      <vt:lpstr>Example:Merge sort O(n log n)</vt:lpstr>
      <vt:lpstr>Walking binary tree</vt:lpstr>
      <vt:lpstr>Recursive walk is the most natural</vt:lpstr>
      <vt:lpstr>Recursion summary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Getting a grip on recursion</dc:title>
  <dc:creator>Microsoft Office User</dc:creator>
  <cp:lastModifiedBy>Microsoft Office User</cp:lastModifiedBy>
  <cp:revision>86</cp:revision>
  <cp:lastPrinted>2019-01-30T19:31:49Z</cp:lastPrinted>
  <dcterms:created xsi:type="dcterms:W3CDTF">2019-01-22T18:38:55Z</dcterms:created>
  <dcterms:modified xsi:type="dcterms:W3CDTF">2019-02-04T20:48:04Z</dcterms:modified>
</cp:coreProperties>
</file>

<file path=docProps/thumbnail.jpeg>
</file>